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83" r:id="rId1"/>
  </p:sldMasterIdLst>
  <p:sldIdLst>
    <p:sldId id="256" r:id="rId2"/>
    <p:sldId id="290" r:id="rId3"/>
    <p:sldId id="291" r:id="rId4"/>
    <p:sldId id="275" r:id="rId5"/>
    <p:sldId id="266" r:id="rId6"/>
    <p:sldId id="292" r:id="rId7"/>
    <p:sldId id="293" r:id="rId8"/>
    <p:sldId id="294" r:id="rId9"/>
    <p:sldId id="295" r:id="rId10"/>
    <p:sldId id="296" r:id="rId11"/>
    <p:sldId id="311" r:id="rId12"/>
    <p:sldId id="297" r:id="rId13"/>
    <p:sldId id="298" r:id="rId14"/>
    <p:sldId id="312" r:id="rId15"/>
    <p:sldId id="300" r:id="rId16"/>
    <p:sldId id="299" r:id="rId17"/>
    <p:sldId id="301" r:id="rId18"/>
    <p:sldId id="302" r:id="rId19"/>
    <p:sldId id="303" r:id="rId20"/>
    <p:sldId id="304" r:id="rId21"/>
    <p:sldId id="313" r:id="rId22"/>
    <p:sldId id="308" r:id="rId23"/>
    <p:sldId id="309" r:id="rId24"/>
    <p:sldId id="315" r:id="rId25"/>
    <p:sldId id="316" r:id="rId26"/>
    <p:sldId id="317" r:id="rId27"/>
    <p:sldId id="319" r:id="rId28"/>
    <p:sldId id="318" r:id="rId29"/>
    <p:sldId id="321" r:id="rId30"/>
    <p:sldId id="320" r:id="rId31"/>
    <p:sldId id="31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0918"/>
    <a:srgbClr val="86626B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2E8A00-482C-374D-8010-4793FE650E51}" v="4171" dt="2023-11-24T11:44:51.785"/>
    <p1510:client id="{909E9A22-59CC-C8F3-ED37-3A9986CC62F3}" v="610" dt="2023-11-26T05:17:08.5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40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93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29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3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72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8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37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43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23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76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7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61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rgbClr val="420918"/>
          </a:solidFill>
          <a:ln w="44450" cap="rnd">
            <a:solidFill>
              <a:srgbClr val="420918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E49728-D351-8A7C-26EB-25590E14473A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mbria"/>
                <a:ea typeface="Cambria"/>
                <a:cs typeface="Calibri Light"/>
              </a:rPr>
              <a:t>Rasmus </a:t>
            </a:r>
            <a:r>
              <a:rPr lang="en-US" sz="2200" dirty="0" err="1">
                <a:latin typeface="Cambria"/>
                <a:ea typeface="Cambria"/>
                <a:cs typeface="Calibri Light"/>
              </a:rPr>
              <a:t>Laansalu</a:t>
            </a:r>
            <a:endParaRPr lang="en-US" sz="2200">
              <a:latin typeface="Cambria"/>
              <a:ea typeface="Cambria"/>
              <a:cs typeface="Calibri Light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latin typeface="Cambria"/>
                <a:ea typeface="Cambria"/>
                <a:cs typeface="Calibri Light"/>
              </a:rPr>
              <a:t>Edoardo Tarcisio Visconti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latin typeface="Cambria"/>
                <a:ea typeface="Cambria"/>
                <a:cs typeface="Calibri Light"/>
              </a:rPr>
              <a:t>Alessandro Wiget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latin typeface="Cambria"/>
                <a:ea typeface="Cambria"/>
                <a:cs typeface="Calibri Light"/>
              </a:rPr>
              <a:t>Enrico Pescara</a:t>
            </a:r>
          </a:p>
        </p:txBody>
      </p:sp>
      <p:pic>
        <p:nvPicPr>
          <p:cNvPr id="3" name="Immagine 2" descr="Immagine che contiene cerchio, schermata, astronomia&#10;&#10;Descrizione generata automaticamente">
            <a:extLst>
              <a:ext uri="{FF2B5EF4-FFF2-40B4-BE49-F238E27FC236}">
                <a16:creationId xmlns:a16="http://schemas.microsoft.com/office/drawing/2014/main" id="{E1901C49-3B34-8DC0-1C86-0BCEE3D12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381" y="-51211"/>
            <a:ext cx="6912633" cy="701793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43DE214-E1E1-D1DB-3DD8-EA02EAD7C538}"/>
              </a:ext>
            </a:extLst>
          </p:cNvPr>
          <p:cNvSpPr txBox="1"/>
          <p:nvPr/>
        </p:nvSpPr>
        <p:spPr>
          <a:xfrm>
            <a:off x="508635" y="414668"/>
            <a:ext cx="4291787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400">
                <a:latin typeface="Cambria"/>
                <a:ea typeface="Cambria"/>
              </a:rPr>
              <a:t>Portfolio Construction Through Mixed-Integer Programming</a:t>
            </a:r>
            <a:endParaRPr lang="it-IT" sz="3400">
              <a:latin typeface="Cambria"/>
              <a:ea typeface="Cambria"/>
            </a:endParaRPr>
          </a:p>
          <a:p>
            <a:pPr algn="l"/>
            <a:endParaRPr lang="it-IT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8020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e 32">
            <a:extLst>
              <a:ext uri="{FF2B5EF4-FFF2-40B4-BE49-F238E27FC236}">
                <a16:creationId xmlns:a16="http://schemas.microsoft.com/office/drawing/2014/main" id="{B7490D5E-ECB5-A21F-33A6-65DBD76C2179}"/>
              </a:ext>
            </a:extLst>
          </p:cNvPr>
          <p:cNvSpPr/>
          <p:nvPr/>
        </p:nvSpPr>
        <p:spPr>
          <a:xfrm>
            <a:off x="-16782420" y="-5082059"/>
            <a:ext cx="17295962" cy="17051546"/>
          </a:xfrm>
          <a:prstGeom prst="ellipse">
            <a:avLst/>
          </a:prstGeom>
          <a:solidFill>
            <a:srgbClr val="4209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F6AAA1F-6740-F586-2C65-A836012D2514}"/>
              </a:ext>
            </a:extLst>
          </p:cNvPr>
          <p:cNvSpPr txBox="1">
            <a:spLocks/>
          </p:cNvSpPr>
          <p:nvPr/>
        </p:nvSpPr>
        <p:spPr>
          <a:xfrm>
            <a:off x="-1620846" y="-3885054"/>
            <a:ext cx="2335411" cy="2306710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NUMBER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OF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NAMES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DD933F5-04CF-9A52-E8B4-13A352371059}"/>
              </a:ext>
            </a:extLst>
          </p:cNvPr>
          <p:cNvSpPr txBox="1">
            <a:spLocks/>
          </p:cNvSpPr>
          <p:nvPr/>
        </p:nvSpPr>
        <p:spPr>
          <a:xfrm>
            <a:off x="1269003" y="2024038"/>
            <a:ext cx="2910505" cy="2838672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HIGH</a:t>
            </a:r>
          </a:p>
          <a:p>
            <a:pPr algn="ctr"/>
            <a:r>
              <a:rPr lang="en-US" sz="2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RETURN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31B34EC-EC10-7A45-04BC-8EE8EDEBD076}"/>
              </a:ext>
            </a:extLst>
          </p:cNvPr>
          <p:cNvSpPr txBox="1">
            <a:spLocks/>
          </p:cNvSpPr>
          <p:nvPr/>
        </p:nvSpPr>
        <p:spPr>
          <a:xfrm>
            <a:off x="18172" y="4568835"/>
            <a:ext cx="2306656" cy="2292332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HIGH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LIQUIDITY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ABEBD31-1518-A737-43EE-E49E06C73922}"/>
              </a:ext>
            </a:extLst>
          </p:cNvPr>
          <p:cNvSpPr txBox="1">
            <a:spLocks/>
          </p:cNvSpPr>
          <p:nvPr/>
        </p:nvSpPr>
        <p:spPr>
          <a:xfrm>
            <a:off x="-1247034" y="7760608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LOW</a:t>
            </a:r>
          </a:p>
          <a:p>
            <a:pPr algn="ctr"/>
            <a:r>
              <a:rPr lang="en-US" sz="2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TRANSACTION</a:t>
            </a:r>
          </a:p>
          <a:p>
            <a:pPr algn="ctr"/>
            <a:r>
              <a:rPr lang="en-US" sz="2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COST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6DE14FF-0F15-30A4-8195-AD22F963D59E}"/>
              </a:ext>
            </a:extLst>
          </p:cNvPr>
          <p:cNvSpPr txBox="1">
            <a:spLocks/>
          </p:cNvSpPr>
          <p:nvPr/>
        </p:nvSpPr>
        <p:spPr>
          <a:xfrm>
            <a:off x="-3820581" y="10291022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SUMMARY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CAA57C78-E1F6-AB7E-9AC7-090C8D3D5995}"/>
              </a:ext>
            </a:extLst>
          </p:cNvPr>
          <p:cNvSpPr txBox="1">
            <a:spLocks/>
          </p:cNvSpPr>
          <p:nvPr/>
        </p:nvSpPr>
        <p:spPr>
          <a:xfrm>
            <a:off x="-18988694" y="-1325884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BASELINE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STRATEGY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344954A3-6DDB-7A31-51F6-431FFC84F33B}"/>
              </a:ext>
            </a:extLst>
          </p:cNvPr>
          <p:cNvSpPr txBox="1">
            <a:spLocks/>
          </p:cNvSpPr>
          <p:nvPr/>
        </p:nvSpPr>
        <p:spPr>
          <a:xfrm>
            <a:off x="-17277787" y="-4287619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THE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MARKET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PORTFOLIO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3A74C02-8332-E6D6-3481-E2A56DC28ED3}"/>
              </a:ext>
            </a:extLst>
          </p:cNvPr>
          <p:cNvSpPr txBox="1">
            <a:spLocks/>
          </p:cNvSpPr>
          <p:nvPr/>
        </p:nvSpPr>
        <p:spPr>
          <a:xfrm>
            <a:off x="-14661107" y="-6429845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cs typeface="Calibri Light"/>
              </a:rPr>
              <a:t>IMPLEMENTATION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3755DF6-FE9D-28F7-4C80-2A97EC47CBEE}"/>
              </a:ext>
            </a:extLst>
          </p:cNvPr>
          <p:cNvSpPr txBox="1">
            <a:spLocks/>
          </p:cNvSpPr>
          <p:nvPr/>
        </p:nvSpPr>
        <p:spPr>
          <a:xfrm>
            <a:off x="-11268051" y="-7781316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LQ AND VOL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7193CF16-7BCD-9ED8-DC59-58E2782B7BC6}"/>
              </a:ext>
            </a:extLst>
          </p:cNvPr>
          <p:cNvSpPr txBox="1">
            <a:spLocks/>
          </p:cNvSpPr>
          <p:nvPr/>
        </p:nvSpPr>
        <p:spPr>
          <a:xfrm>
            <a:off x="-7501182" y="-7695052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CHOICE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OF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LAMBDA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C2A4A14-364C-68F4-5FDC-703411C17765}"/>
              </a:ext>
            </a:extLst>
          </p:cNvPr>
          <p:cNvSpPr txBox="1">
            <a:spLocks/>
          </p:cNvSpPr>
          <p:nvPr/>
        </p:nvSpPr>
        <p:spPr>
          <a:xfrm>
            <a:off x="-4180012" y="-6429844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LAMBDA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=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20328DC-2A7F-B798-0E39-01905F027ED4}"/>
              </a:ext>
            </a:extLst>
          </p:cNvPr>
          <p:cNvSpPr txBox="1">
            <a:spLocks/>
          </p:cNvSpPr>
          <p:nvPr/>
        </p:nvSpPr>
        <p:spPr>
          <a:xfrm>
            <a:off x="-24961" y="25588"/>
            <a:ext cx="2392921" cy="227795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NUMBER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OF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TRANSACTIO-NS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EB73519-DC8C-6782-6839-5E0DD6176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6772" y="1521607"/>
            <a:ext cx="789343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err="1">
                <a:latin typeface="Cambria"/>
                <a:ea typeface="Calibri"/>
                <a:cs typeface="Calibri"/>
              </a:rPr>
              <a:t>Requirement</a:t>
            </a:r>
            <a:r>
              <a:rPr lang="it-IT">
                <a:latin typeface="Cambria"/>
                <a:ea typeface="Calibri"/>
                <a:cs typeface="Calibri"/>
              </a:rPr>
              <a:t> </a:t>
            </a:r>
            <a:r>
              <a:rPr lang="it-IT" err="1">
                <a:latin typeface="Cambria"/>
                <a:ea typeface="Calibri"/>
                <a:cs typeface="Calibri"/>
              </a:rPr>
              <a:t>captured</a:t>
            </a:r>
            <a:r>
              <a:rPr lang="it-IT">
                <a:latin typeface="Cambria"/>
                <a:ea typeface="Calibri"/>
                <a:cs typeface="Calibri"/>
              </a:rPr>
              <a:t> by:</a:t>
            </a:r>
          </a:p>
          <a:p>
            <a:pPr marL="0" indent="0">
              <a:buNone/>
            </a:pPr>
            <a:endParaRPr lang="it-IT">
              <a:latin typeface="Cambria"/>
              <a:ea typeface="Calibri"/>
              <a:cs typeface="Calibri"/>
            </a:endParaRPr>
          </a:p>
          <a:p>
            <a:r>
              <a:rPr lang="it-IT">
                <a:latin typeface="Cambria"/>
                <a:ea typeface="Calibri"/>
                <a:cs typeface="Calibri"/>
              </a:rPr>
              <a:t> </a:t>
            </a:r>
            <a:r>
              <a:rPr lang="en-US" sz="2800">
                <a:latin typeface="Cambria"/>
                <a:ea typeface="Cambria"/>
                <a:cs typeface="Calibri"/>
              </a:rPr>
              <a:t>α</a:t>
            </a:r>
            <a:r>
              <a:rPr lang="it-IT">
                <a:latin typeface="Cambria"/>
                <a:ea typeface="Calibri"/>
                <a:cs typeface="Calibri"/>
              </a:rPr>
              <a:t>(i) </a:t>
            </a:r>
            <a:r>
              <a:rPr lang="it-IT" err="1">
                <a:latin typeface="Cambria"/>
                <a:ea typeface="Calibri"/>
                <a:cs typeface="Calibri"/>
              </a:rPr>
              <a:t>is</a:t>
            </a:r>
            <a:r>
              <a:rPr lang="it-IT">
                <a:latin typeface="Cambria"/>
                <a:ea typeface="Calibri"/>
                <a:cs typeface="Calibri"/>
              </a:rPr>
              <a:t> the </a:t>
            </a:r>
            <a:r>
              <a:rPr lang="it-IT" err="1">
                <a:latin typeface="Cambria"/>
                <a:ea typeface="Calibri"/>
                <a:cs typeface="Calibri"/>
              </a:rPr>
              <a:t>expected</a:t>
            </a:r>
            <a:r>
              <a:rPr lang="it-IT">
                <a:latin typeface="Cambria"/>
                <a:ea typeface="Calibri"/>
                <a:cs typeface="Calibri"/>
              </a:rPr>
              <a:t> </a:t>
            </a:r>
            <a:r>
              <a:rPr lang="it-IT" err="1">
                <a:latin typeface="Cambria"/>
                <a:ea typeface="Calibri"/>
                <a:cs typeface="Calibri"/>
              </a:rPr>
              <a:t>return</a:t>
            </a:r>
            <a:r>
              <a:rPr lang="it-IT">
                <a:latin typeface="Cambria"/>
                <a:ea typeface="Calibri"/>
                <a:cs typeface="Calibri"/>
              </a:rPr>
              <a:t> of stock i </a:t>
            </a:r>
            <a:r>
              <a:rPr lang="it-IT" baseline="30000">
                <a:latin typeface="Cambria"/>
                <a:ea typeface="Calibri"/>
                <a:cs typeface="Calibri"/>
              </a:rPr>
              <a:t>(*)</a:t>
            </a:r>
          </a:p>
          <a:p>
            <a:endParaRPr lang="it-IT">
              <a:latin typeface="Cambria"/>
              <a:ea typeface="Calibri"/>
              <a:cs typeface="Calibri"/>
            </a:endParaRPr>
          </a:p>
          <a:p>
            <a:r>
              <a:rPr lang="it-IT">
                <a:latin typeface="Cambria"/>
                <a:ea typeface="Calibri"/>
                <a:cs typeface="Calibri"/>
              </a:rPr>
              <a:t>The </a:t>
            </a:r>
            <a:r>
              <a:rPr lang="it-IT" err="1">
                <a:latin typeface="Cambria"/>
                <a:ea typeface="Calibri"/>
                <a:cs typeface="Calibri"/>
              </a:rPr>
              <a:t>sign</a:t>
            </a:r>
            <a:r>
              <a:rPr lang="it-IT">
                <a:latin typeface="Cambria"/>
                <a:ea typeface="Calibri"/>
                <a:cs typeface="Calibri"/>
              </a:rPr>
              <a:t> </a:t>
            </a:r>
            <a:r>
              <a:rPr lang="it-IT" err="1">
                <a:latin typeface="Cambria"/>
                <a:ea typeface="Calibri"/>
                <a:cs typeface="Calibri"/>
              </a:rPr>
              <a:t>is</a:t>
            </a:r>
            <a:r>
              <a:rPr lang="it-IT">
                <a:latin typeface="Cambria"/>
                <a:ea typeface="Calibri"/>
                <a:cs typeface="Calibri"/>
              </a:rPr>
              <a:t> negative </a:t>
            </a:r>
            <a:r>
              <a:rPr lang="it-IT" err="1">
                <a:latin typeface="Cambria"/>
                <a:ea typeface="Calibri"/>
                <a:cs typeface="Calibri"/>
              </a:rPr>
              <a:t>is</a:t>
            </a:r>
            <a:r>
              <a:rPr lang="it-IT">
                <a:latin typeface="Cambria"/>
                <a:ea typeface="Calibri"/>
                <a:cs typeface="Calibri"/>
              </a:rPr>
              <a:t> </a:t>
            </a:r>
            <a:r>
              <a:rPr lang="it-IT" err="1">
                <a:latin typeface="Cambria"/>
                <a:ea typeface="Calibri"/>
                <a:cs typeface="Calibri"/>
              </a:rPr>
              <a:t>because</a:t>
            </a:r>
            <a:r>
              <a:rPr lang="it-IT">
                <a:latin typeface="Cambria"/>
                <a:ea typeface="Calibri"/>
                <a:cs typeface="Calibri"/>
              </a:rPr>
              <a:t> </a:t>
            </a:r>
            <a:br>
              <a:rPr lang="it-IT">
                <a:latin typeface="Cambria"/>
                <a:ea typeface="Calibri"/>
                <a:cs typeface="Calibri"/>
              </a:rPr>
            </a:br>
            <a:r>
              <a:rPr lang="it-IT">
                <a:latin typeface="Cambria"/>
                <a:ea typeface="Calibri"/>
                <a:cs typeface="Calibri"/>
              </a:rPr>
              <a:t>of the </a:t>
            </a:r>
            <a:r>
              <a:rPr lang="it-IT">
                <a:latin typeface="Cambria"/>
                <a:ea typeface="+mn-lt"/>
                <a:cs typeface="+mn-lt"/>
              </a:rPr>
              <a:t>overall </a:t>
            </a:r>
            <a:r>
              <a:rPr lang="it-IT" err="1">
                <a:latin typeface="Cambria"/>
                <a:ea typeface="+mn-lt"/>
                <a:cs typeface="+mn-lt"/>
              </a:rPr>
              <a:t>objective</a:t>
            </a:r>
            <a:r>
              <a:rPr lang="it-IT">
                <a:latin typeface="Cambria"/>
                <a:ea typeface="+mn-lt"/>
                <a:cs typeface="+mn-lt"/>
              </a:rPr>
              <a:t> of </a:t>
            </a:r>
            <a:r>
              <a:rPr lang="it-IT" err="1">
                <a:latin typeface="Cambria"/>
                <a:ea typeface="+mn-lt"/>
                <a:cs typeface="+mn-lt"/>
              </a:rPr>
              <a:t>minimization</a:t>
            </a:r>
            <a:r>
              <a:rPr lang="it-IT">
                <a:latin typeface="Cambria"/>
                <a:ea typeface="+mn-lt"/>
                <a:cs typeface="+mn-lt"/>
              </a:rPr>
              <a:t> </a:t>
            </a:r>
          </a:p>
          <a:p>
            <a:endParaRPr lang="it-IT">
              <a:latin typeface="Cambria"/>
              <a:ea typeface="Calibri"/>
              <a:cs typeface="Calibri"/>
            </a:endParaRPr>
          </a:p>
          <a:p>
            <a:pPr marL="0" indent="0">
              <a:buNone/>
            </a:pPr>
            <a:r>
              <a:rPr lang="it-IT" sz="1800" baseline="30000">
                <a:latin typeface="Cambria"/>
                <a:ea typeface="Calibri"/>
                <a:cs typeface="Calibri"/>
              </a:rPr>
              <a:t>(*) </a:t>
            </a:r>
            <a:r>
              <a:rPr lang="it-IT" sz="1800" err="1">
                <a:latin typeface="Cambria"/>
                <a:ea typeface="Calibri"/>
                <a:cs typeface="Calibri"/>
              </a:rPr>
              <a:t>We</a:t>
            </a:r>
            <a:r>
              <a:rPr lang="it-IT" sz="1800">
                <a:latin typeface="Cambria"/>
                <a:ea typeface="Calibri"/>
                <a:cs typeface="Calibri"/>
              </a:rPr>
              <a:t> </a:t>
            </a:r>
            <a:r>
              <a:rPr lang="it-IT" sz="1800" err="1">
                <a:latin typeface="Cambria"/>
                <a:ea typeface="Calibri"/>
                <a:cs typeface="Calibri"/>
              </a:rPr>
              <a:t>estimated</a:t>
            </a:r>
            <a:r>
              <a:rPr lang="it-IT" sz="1800">
                <a:latin typeface="Cambria"/>
                <a:ea typeface="Calibri"/>
                <a:cs typeface="Calibri"/>
              </a:rPr>
              <a:t> </a:t>
            </a:r>
            <a:r>
              <a:rPr lang="en-US" sz="1800">
                <a:latin typeface="Cambria"/>
                <a:ea typeface="Cambria"/>
                <a:cs typeface="Calibri"/>
              </a:rPr>
              <a:t>α</a:t>
            </a:r>
            <a:r>
              <a:rPr lang="it-IT" sz="1800">
                <a:latin typeface="Cambria"/>
                <a:ea typeface="Calibri"/>
                <a:cs typeface="Calibri"/>
              </a:rPr>
              <a:t>(i) by </a:t>
            </a:r>
            <a:r>
              <a:rPr lang="it-IT" sz="1800" err="1">
                <a:latin typeface="Cambria"/>
                <a:ea typeface="Calibri"/>
                <a:cs typeface="Calibri"/>
              </a:rPr>
              <a:t>taking</a:t>
            </a:r>
            <a:r>
              <a:rPr lang="it-IT" sz="1800">
                <a:latin typeface="Cambria"/>
                <a:ea typeface="Calibri"/>
                <a:cs typeface="Calibri"/>
              </a:rPr>
              <a:t> the </a:t>
            </a:r>
            <a:r>
              <a:rPr lang="it-IT" sz="1800" err="1">
                <a:latin typeface="Cambria"/>
                <a:ea typeface="Calibri"/>
                <a:cs typeface="Calibri"/>
              </a:rPr>
              <a:t>mean</a:t>
            </a:r>
            <a:r>
              <a:rPr lang="it-IT" sz="1800">
                <a:latin typeface="Cambria"/>
                <a:ea typeface="Calibri"/>
                <a:cs typeface="Calibri"/>
              </a:rPr>
              <a:t> </a:t>
            </a:r>
            <a:r>
              <a:rPr lang="it-IT" sz="1800" err="1">
                <a:latin typeface="Cambria"/>
                <a:ea typeface="Calibri"/>
                <a:cs typeface="Calibri"/>
              </a:rPr>
              <a:t>return</a:t>
            </a:r>
            <a:r>
              <a:rPr lang="it-IT" sz="1800">
                <a:latin typeface="Cambria"/>
                <a:ea typeface="Calibri"/>
                <a:cs typeface="Calibri"/>
              </a:rPr>
              <a:t> of stock i for </a:t>
            </a:r>
            <a:r>
              <a:rPr lang="it-IT" sz="1800" err="1">
                <a:latin typeface="Cambria"/>
                <a:ea typeface="Calibri"/>
                <a:cs typeface="Calibri"/>
              </a:rPr>
              <a:t>each</a:t>
            </a:r>
            <a:r>
              <a:rPr lang="it-IT" sz="1800">
                <a:latin typeface="Cambria"/>
                <a:ea typeface="Calibri"/>
                <a:cs typeface="Calibri"/>
              </a:rPr>
              <a:t> </a:t>
            </a:r>
            <a:r>
              <a:rPr lang="it-IT" sz="1800" err="1">
                <a:latin typeface="Cambria"/>
                <a:ea typeface="Calibri"/>
                <a:cs typeface="Calibri"/>
              </a:rPr>
              <a:t>month</a:t>
            </a:r>
            <a:r>
              <a:rPr lang="it-IT" sz="1800">
                <a:latin typeface="Cambria"/>
                <a:ea typeface="Calibri"/>
                <a:cs typeface="Calibri"/>
              </a:rPr>
              <a:t> </a:t>
            </a:r>
          </a:p>
        </p:txBody>
      </p:sp>
      <p:pic>
        <p:nvPicPr>
          <p:cNvPr id="4" name="Immagine 3" descr="Immagine che contiene Carattere, bianco, testo, Elementi grafici&#10;&#10;Descrizione generata automaticamente">
            <a:extLst>
              <a:ext uri="{FF2B5EF4-FFF2-40B4-BE49-F238E27FC236}">
                <a16:creationId xmlns:a16="http://schemas.microsoft.com/office/drawing/2014/main" id="{3E712976-6DB8-2358-F8AB-4ED8E9B8D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673" y="1303742"/>
            <a:ext cx="2498785" cy="89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7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e 32">
            <a:extLst>
              <a:ext uri="{FF2B5EF4-FFF2-40B4-BE49-F238E27FC236}">
                <a16:creationId xmlns:a16="http://schemas.microsoft.com/office/drawing/2014/main" id="{B7490D5E-ECB5-A21F-33A6-65DBD76C2179}"/>
              </a:ext>
            </a:extLst>
          </p:cNvPr>
          <p:cNvSpPr/>
          <p:nvPr/>
        </p:nvSpPr>
        <p:spPr>
          <a:xfrm>
            <a:off x="-16782420" y="-5082059"/>
            <a:ext cx="17295962" cy="17051546"/>
          </a:xfrm>
          <a:prstGeom prst="ellipse">
            <a:avLst/>
          </a:prstGeom>
          <a:solidFill>
            <a:srgbClr val="4209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DD933F5-04CF-9A52-E8B4-13A352371059}"/>
              </a:ext>
            </a:extLst>
          </p:cNvPr>
          <p:cNvSpPr txBox="1">
            <a:spLocks/>
          </p:cNvSpPr>
          <p:nvPr/>
        </p:nvSpPr>
        <p:spPr>
          <a:xfrm>
            <a:off x="3796" y="-17547"/>
            <a:ext cx="2378543" cy="2277956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HIGH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RETURN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31B34EC-EC10-7A45-04BC-8EE8EDEBD076}"/>
              </a:ext>
            </a:extLst>
          </p:cNvPr>
          <p:cNvSpPr txBox="1">
            <a:spLocks/>
          </p:cNvSpPr>
          <p:nvPr/>
        </p:nvSpPr>
        <p:spPr>
          <a:xfrm>
            <a:off x="1182738" y="2081552"/>
            <a:ext cx="2781108" cy="2738030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HIGH</a:t>
            </a:r>
          </a:p>
          <a:p>
            <a:pPr algn="ctr"/>
            <a:r>
              <a:rPr lang="en-US" sz="2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LIQUIDITY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ABEBD31-1518-A737-43EE-E49E06C73922}"/>
              </a:ext>
            </a:extLst>
          </p:cNvPr>
          <p:cNvSpPr txBox="1">
            <a:spLocks/>
          </p:cNvSpPr>
          <p:nvPr/>
        </p:nvSpPr>
        <p:spPr>
          <a:xfrm>
            <a:off x="3796" y="4568834"/>
            <a:ext cx="2349788" cy="2292332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LOW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TRANSACTION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COST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6DE14FF-0F15-30A4-8195-AD22F963D59E}"/>
              </a:ext>
            </a:extLst>
          </p:cNvPr>
          <p:cNvSpPr txBox="1">
            <a:spLocks/>
          </p:cNvSpPr>
          <p:nvPr/>
        </p:nvSpPr>
        <p:spPr>
          <a:xfrm>
            <a:off x="-1045752" y="7429928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SUMMARY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CAA57C78-E1F6-AB7E-9AC7-090C8D3D5995}"/>
              </a:ext>
            </a:extLst>
          </p:cNvPr>
          <p:cNvSpPr txBox="1">
            <a:spLocks/>
          </p:cNvSpPr>
          <p:nvPr/>
        </p:nvSpPr>
        <p:spPr>
          <a:xfrm>
            <a:off x="-5229562" y="11254305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BASELINE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STRATEGY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344954A3-6DDB-7A31-51F6-431FFC84F33B}"/>
              </a:ext>
            </a:extLst>
          </p:cNvPr>
          <p:cNvSpPr txBox="1">
            <a:spLocks/>
          </p:cNvSpPr>
          <p:nvPr/>
        </p:nvSpPr>
        <p:spPr>
          <a:xfrm>
            <a:off x="-9312730" y="12059438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THE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MARKET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PORTFOLIO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3A74C02-8332-E6D6-3481-E2A56DC28ED3}"/>
              </a:ext>
            </a:extLst>
          </p:cNvPr>
          <p:cNvSpPr txBox="1">
            <a:spLocks/>
          </p:cNvSpPr>
          <p:nvPr/>
        </p:nvSpPr>
        <p:spPr>
          <a:xfrm>
            <a:off x="-13798466" y="11096155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cs typeface="Calibri Light"/>
              </a:rPr>
              <a:t>IMPLEMENTATION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3755DF6-FE9D-28F7-4C80-2A97EC47CBEE}"/>
              </a:ext>
            </a:extLst>
          </p:cNvPr>
          <p:cNvSpPr txBox="1">
            <a:spLocks/>
          </p:cNvSpPr>
          <p:nvPr/>
        </p:nvSpPr>
        <p:spPr>
          <a:xfrm>
            <a:off x="-16558919" y="9068948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LQ AND VOL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7193CF16-7BCD-9ED8-DC59-58E2782B7BC6}"/>
              </a:ext>
            </a:extLst>
          </p:cNvPr>
          <p:cNvSpPr txBox="1">
            <a:spLocks/>
          </p:cNvSpPr>
          <p:nvPr/>
        </p:nvSpPr>
        <p:spPr>
          <a:xfrm>
            <a:off x="-18586125" y="6179099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CHOICE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OF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LAMBDA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C2A4A14-364C-68F4-5FDC-703411C17765}"/>
              </a:ext>
            </a:extLst>
          </p:cNvPr>
          <p:cNvSpPr txBox="1">
            <a:spLocks/>
          </p:cNvSpPr>
          <p:nvPr/>
        </p:nvSpPr>
        <p:spPr>
          <a:xfrm>
            <a:off x="-19549408" y="2584760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LAMBDA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=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0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03BB02-1317-4899-574D-5846F8D0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3846" y="1790430"/>
            <a:ext cx="7837629" cy="38817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err="1">
                <a:latin typeface="Cambria"/>
                <a:ea typeface="Calibri"/>
                <a:cs typeface="Calibri"/>
              </a:rPr>
              <a:t>Illiquidity</a:t>
            </a:r>
            <a:r>
              <a:rPr lang="it-IT">
                <a:latin typeface="Cambria"/>
                <a:ea typeface="Calibri"/>
                <a:cs typeface="Calibri"/>
              </a:rPr>
              <a:t> </a:t>
            </a:r>
            <a:r>
              <a:rPr lang="it-IT" err="1">
                <a:latin typeface="Cambria"/>
                <a:ea typeface="Calibri"/>
                <a:cs typeface="Calibri"/>
              </a:rPr>
              <a:t>term</a:t>
            </a:r>
            <a:r>
              <a:rPr lang="it-IT">
                <a:latin typeface="Cambria"/>
                <a:ea typeface="Calibri"/>
                <a:cs typeface="Calibri"/>
              </a:rPr>
              <a:t> </a:t>
            </a:r>
            <a:r>
              <a:rPr lang="it-IT" err="1">
                <a:latin typeface="Cambria"/>
                <a:ea typeface="Calibri"/>
                <a:cs typeface="Calibri"/>
              </a:rPr>
              <a:t>is</a:t>
            </a:r>
            <a:r>
              <a:rPr lang="it-IT">
                <a:latin typeface="Cambria"/>
                <a:ea typeface="Calibri"/>
                <a:cs typeface="Calibri"/>
              </a:rPr>
              <a:t> </a:t>
            </a:r>
            <a:r>
              <a:rPr lang="it-IT" err="1">
                <a:latin typeface="Cambria"/>
                <a:ea typeface="Calibri"/>
                <a:cs typeface="Calibri"/>
              </a:rPr>
              <a:t>captured</a:t>
            </a:r>
            <a:r>
              <a:rPr lang="it-IT">
                <a:latin typeface="Cambria"/>
                <a:ea typeface="Calibri"/>
                <a:cs typeface="Calibri"/>
              </a:rPr>
              <a:t> by:</a:t>
            </a:r>
          </a:p>
          <a:p>
            <a:endParaRPr lang="it-IT">
              <a:latin typeface="Cambria"/>
              <a:ea typeface="Calibri"/>
              <a:cs typeface="Calibri"/>
            </a:endParaRPr>
          </a:p>
          <a:p>
            <a:endParaRPr lang="it-IT">
              <a:latin typeface="Cambria"/>
              <a:ea typeface="Calibri"/>
              <a:cs typeface="Calibri"/>
            </a:endParaRPr>
          </a:p>
          <a:p>
            <a:endParaRPr lang="it-IT">
              <a:latin typeface="Cambria"/>
              <a:ea typeface="Calibri"/>
              <a:cs typeface="Calibri"/>
            </a:endParaRPr>
          </a:p>
          <a:p>
            <a:pPr marL="0" indent="0">
              <a:buNone/>
            </a:pPr>
            <a:endParaRPr lang="it-IT">
              <a:latin typeface="Cambria"/>
              <a:ea typeface="Calibri"/>
              <a:cs typeface="Calibri"/>
            </a:endParaRPr>
          </a:p>
        </p:txBody>
      </p:sp>
      <p:pic>
        <p:nvPicPr>
          <p:cNvPr id="4" name="Immagine 3" descr="Immagine che contiene Carattere, bianco, testo, Elementi grafici&#10;&#10;Descrizione generata automaticamente">
            <a:extLst>
              <a:ext uri="{FF2B5EF4-FFF2-40B4-BE49-F238E27FC236}">
                <a16:creationId xmlns:a16="http://schemas.microsoft.com/office/drawing/2014/main" id="{A2831725-7D65-09CA-D1D6-750E43D38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452147"/>
            <a:ext cx="4095579" cy="111972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BA64730-EB79-F25C-BFDB-4506D0CD445F}"/>
              </a:ext>
            </a:extLst>
          </p:cNvPr>
          <p:cNvSpPr txBox="1">
            <a:spLocks/>
          </p:cNvSpPr>
          <p:nvPr/>
        </p:nvSpPr>
        <p:spPr>
          <a:xfrm>
            <a:off x="-1477074" y="-3468110"/>
            <a:ext cx="2392921" cy="227795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NUMBER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OF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TRANSACTIO-NS</a:t>
            </a:r>
          </a:p>
        </p:txBody>
      </p:sp>
    </p:spTree>
    <p:extLst>
      <p:ext uri="{BB962C8B-B14F-4D97-AF65-F5344CB8AC3E}">
        <p14:creationId xmlns:p14="http://schemas.microsoft.com/office/powerpoint/2010/main" val="1209229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4" descr="Immagine che contiene linea, diagramma, Diagramma, pendio&#10;&#10;Descrizione generata automaticamente">
            <a:extLst>
              <a:ext uri="{FF2B5EF4-FFF2-40B4-BE49-F238E27FC236}">
                <a16:creationId xmlns:a16="http://schemas.microsoft.com/office/drawing/2014/main" id="{719AD0B0-741A-AB37-0F5C-B02052801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737" y="4025908"/>
            <a:ext cx="3816410" cy="2522471"/>
          </a:xfrm>
          <a:prstGeom prst="rect">
            <a:avLst/>
          </a:prstGeom>
        </p:spPr>
      </p:pic>
      <p:sp>
        <p:nvSpPr>
          <p:cNvPr id="33" name="Ovale 32">
            <a:extLst>
              <a:ext uri="{FF2B5EF4-FFF2-40B4-BE49-F238E27FC236}">
                <a16:creationId xmlns:a16="http://schemas.microsoft.com/office/drawing/2014/main" id="{B7490D5E-ECB5-A21F-33A6-65DBD76C2179}"/>
              </a:ext>
            </a:extLst>
          </p:cNvPr>
          <p:cNvSpPr/>
          <p:nvPr/>
        </p:nvSpPr>
        <p:spPr>
          <a:xfrm>
            <a:off x="-16782420" y="-5082059"/>
            <a:ext cx="17295962" cy="17051546"/>
          </a:xfrm>
          <a:prstGeom prst="ellipse">
            <a:avLst/>
          </a:prstGeom>
          <a:solidFill>
            <a:srgbClr val="4209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DD933F5-04CF-9A52-E8B4-13A352371059}"/>
              </a:ext>
            </a:extLst>
          </p:cNvPr>
          <p:cNvSpPr txBox="1">
            <a:spLocks/>
          </p:cNvSpPr>
          <p:nvPr/>
        </p:nvSpPr>
        <p:spPr>
          <a:xfrm>
            <a:off x="3796" y="-17547"/>
            <a:ext cx="2378543" cy="2277956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HIGH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RETURN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31B34EC-EC10-7A45-04BC-8EE8EDEBD076}"/>
              </a:ext>
            </a:extLst>
          </p:cNvPr>
          <p:cNvSpPr txBox="1">
            <a:spLocks/>
          </p:cNvSpPr>
          <p:nvPr/>
        </p:nvSpPr>
        <p:spPr>
          <a:xfrm>
            <a:off x="1182738" y="2081552"/>
            <a:ext cx="2781108" cy="2738030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HIGH</a:t>
            </a:r>
          </a:p>
          <a:p>
            <a:pPr algn="ctr"/>
            <a:r>
              <a:rPr lang="en-US" sz="2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LIQUIDITY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ABEBD31-1518-A737-43EE-E49E06C73922}"/>
              </a:ext>
            </a:extLst>
          </p:cNvPr>
          <p:cNvSpPr txBox="1">
            <a:spLocks/>
          </p:cNvSpPr>
          <p:nvPr/>
        </p:nvSpPr>
        <p:spPr>
          <a:xfrm>
            <a:off x="3796" y="4568834"/>
            <a:ext cx="2349788" cy="2292332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LOW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TRANSACTION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COST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6DE14FF-0F15-30A4-8195-AD22F963D59E}"/>
              </a:ext>
            </a:extLst>
          </p:cNvPr>
          <p:cNvSpPr txBox="1">
            <a:spLocks/>
          </p:cNvSpPr>
          <p:nvPr/>
        </p:nvSpPr>
        <p:spPr>
          <a:xfrm>
            <a:off x="-1045752" y="7429928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SUMMARY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CAA57C78-E1F6-AB7E-9AC7-090C8D3D5995}"/>
              </a:ext>
            </a:extLst>
          </p:cNvPr>
          <p:cNvSpPr txBox="1">
            <a:spLocks/>
          </p:cNvSpPr>
          <p:nvPr/>
        </p:nvSpPr>
        <p:spPr>
          <a:xfrm>
            <a:off x="-5229562" y="11254305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BASELINE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STRATEGY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344954A3-6DDB-7A31-51F6-431FFC84F33B}"/>
              </a:ext>
            </a:extLst>
          </p:cNvPr>
          <p:cNvSpPr txBox="1">
            <a:spLocks/>
          </p:cNvSpPr>
          <p:nvPr/>
        </p:nvSpPr>
        <p:spPr>
          <a:xfrm>
            <a:off x="-9312730" y="12059438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THE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MARKET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PORTFOLIO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3A74C02-8332-E6D6-3481-E2A56DC28ED3}"/>
              </a:ext>
            </a:extLst>
          </p:cNvPr>
          <p:cNvSpPr txBox="1">
            <a:spLocks/>
          </p:cNvSpPr>
          <p:nvPr/>
        </p:nvSpPr>
        <p:spPr>
          <a:xfrm>
            <a:off x="-13798466" y="11096155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cs typeface="Calibri Light"/>
              </a:rPr>
              <a:t>IMPLEMENTATION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3755DF6-FE9D-28F7-4C80-2A97EC47CBEE}"/>
              </a:ext>
            </a:extLst>
          </p:cNvPr>
          <p:cNvSpPr txBox="1">
            <a:spLocks/>
          </p:cNvSpPr>
          <p:nvPr/>
        </p:nvSpPr>
        <p:spPr>
          <a:xfrm>
            <a:off x="-16558919" y="9068948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LQ AND VOL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7193CF16-7BCD-9ED8-DC59-58E2782B7BC6}"/>
              </a:ext>
            </a:extLst>
          </p:cNvPr>
          <p:cNvSpPr txBox="1">
            <a:spLocks/>
          </p:cNvSpPr>
          <p:nvPr/>
        </p:nvSpPr>
        <p:spPr>
          <a:xfrm>
            <a:off x="-18586125" y="6179099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CHOICE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OF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LAMBDA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C2A4A14-364C-68F4-5FDC-703411C17765}"/>
              </a:ext>
            </a:extLst>
          </p:cNvPr>
          <p:cNvSpPr txBox="1">
            <a:spLocks/>
          </p:cNvSpPr>
          <p:nvPr/>
        </p:nvSpPr>
        <p:spPr>
          <a:xfrm>
            <a:off x="-19549408" y="2584760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LAMBDA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=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9D7733D-E902-6BBC-BB22-05B62861A946}"/>
              </a:ext>
            </a:extLst>
          </p:cNvPr>
          <p:cNvSpPr txBox="1">
            <a:spLocks/>
          </p:cNvSpPr>
          <p:nvPr/>
        </p:nvSpPr>
        <p:spPr>
          <a:xfrm>
            <a:off x="-1390810" y="-3453733"/>
            <a:ext cx="2392921" cy="227795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NUMBER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OF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TRANSACTIONS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E63807D-A632-64C7-80FA-4185BF4AFBD6}"/>
              </a:ext>
            </a:extLst>
          </p:cNvPr>
          <p:cNvSpPr txBox="1">
            <a:spLocks/>
          </p:cNvSpPr>
          <p:nvPr/>
        </p:nvSpPr>
        <p:spPr>
          <a:xfrm>
            <a:off x="3962940" y="50104"/>
            <a:ext cx="8096144" cy="3737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Cambria"/>
                <a:ea typeface="+mn-lt"/>
                <a:cs typeface="+mn-lt"/>
              </a:rPr>
              <a:t>We want high liquidity aka low illiquidity. In particular</a:t>
            </a:r>
          </a:p>
          <a:p>
            <a:r>
              <a:rPr lang="en-GB">
                <a:latin typeface="Cambria"/>
                <a:ea typeface="+mn-lt"/>
                <a:cs typeface="+mn-lt"/>
              </a:rPr>
              <a:t>As the position in a stock increases, it is harder and thus more expensive to trade it.</a:t>
            </a:r>
            <a:endParaRPr lang="en-GB">
              <a:latin typeface="Cambria"/>
              <a:ea typeface="Calibri" panose="020F0502020204030204"/>
              <a:cs typeface="Calibri" panose="020F0502020204030204"/>
            </a:endParaRPr>
          </a:p>
          <a:p>
            <a:r>
              <a:rPr lang="en-GB">
                <a:latin typeface="Cambria"/>
                <a:ea typeface="Calibri" panose="020F0502020204030204"/>
                <a:cs typeface="Calibri" panose="020F0502020204030204"/>
              </a:rPr>
              <a:t>A piece-wise linear convex function captures illiquidity of stock. </a:t>
            </a:r>
          </a:p>
          <a:p>
            <a:r>
              <a:rPr lang="en-GB">
                <a:latin typeface="Cambria"/>
                <a:ea typeface="Calibri" panose="020F0502020204030204"/>
                <a:cs typeface="Calibri" panose="020F0502020204030204"/>
              </a:rPr>
              <a:t>For every stock </a:t>
            </a:r>
            <a:r>
              <a:rPr lang="en-GB" err="1">
                <a:latin typeface="Cambria"/>
                <a:ea typeface="Calibri" panose="020F0502020204030204"/>
                <a:cs typeface="Calibri" panose="020F0502020204030204"/>
              </a:rPr>
              <a:t>i</a:t>
            </a:r>
            <a:r>
              <a:rPr lang="en-GB">
                <a:latin typeface="Cambria"/>
                <a:ea typeface="Calibri" panose="020F0502020204030204"/>
                <a:cs typeface="Calibri" panose="020F0502020204030204"/>
              </a:rPr>
              <a:t> there is an illiquidity </a:t>
            </a:r>
            <a:r>
              <a:rPr lang="en-GB" err="1">
                <a:latin typeface="Cambria"/>
                <a:ea typeface="Calibri" panose="020F0502020204030204"/>
                <a:cs typeface="Calibri" panose="020F0502020204030204"/>
              </a:rPr>
              <a:t>inxed</a:t>
            </a:r>
            <a:r>
              <a:rPr lang="en-GB">
                <a:latin typeface="Cambria"/>
                <a:ea typeface="Calibri" panose="020F0502020204030204"/>
                <a:cs typeface="Calibri" panose="020F0502020204030204"/>
              </a:rPr>
              <a:t> </a:t>
            </a:r>
            <a:r>
              <a:rPr lang="en-GB" err="1">
                <a:latin typeface="Cambria"/>
                <a:ea typeface="Calibri" panose="020F0502020204030204"/>
                <a:cs typeface="Calibri" panose="020F0502020204030204"/>
              </a:rPr>
              <a:t>lq</a:t>
            </a:r>
            <a:r>
              <a:rPr lang="en-GB">
                <a:latin typeface="Cambria"/>
                <a:ea typeface="Calibri" panose="020F0502020204030204"/>
                <a:cs typeface="Calibri" panose="020F0502020204030204"/>
              </a:rPr>
              <a:t>(</a:t>
            </a:r>
            <a:r>
              <a:rPr lang="en-GB" err="1">
                <a:latin typeface="Cambria"/>
                <a:ea typeface="Calibri" panose="020F0502020204030204"/>
                <a:cs typeface="Calibri" panose="020F0502020204030204"/>
              </a:rPr>
              <a:t>i</a:t>
            </a:r>
            <a:r>
              <a:rPr lang="en-GB">
                <a:latin typeface="Cambria"/>
                <a:ea typeface="Calibri" panose="020F0502020204030204"/>
                <a:cs typeface="Calibri" panose="020F0502020204030204"/>
              </a:rPr>
              <a:t>)</a:t>
            </a:r>
          </a:p>
          <a:p>
            <a:pPr marL="0" indent="0">
              <a:buNone/>
            </a:pPr>
            <a:r>
              <a:rPr lang="en-GB">
                <a:latin typeface="Cambria"/>
                <a:ea typeface="Calibri" panose="020F0502020204030204"/>
                <a:cs typeface="Calibri" panose="020F0502020204030204"/>
              </a:rPr>
              <a:t>   </a:t>
            </a:r>
            <a:r>
              <a:rPr lang="en-GB" err="1">
                <a:latin typeface="Cambria"/>
                <a:ea typeface="Calibri" panose="020F0502020204030204"/>
                <a:cs typeface="Calibri" panose="020F0502020204030204"/>
              </a:rPr>
              <a:t>s.t.</a:t>
            </a:r>
            <a:r>
              <a:rPr lang="en-GB">
                <a:latin typeface="Cambria"/>
                <a:ea typeface="Calibri" panose="020F0502020204030204"/>
                <a:cs typeface="Calibri" panose="020F0502020204030204"/>
              </a:rPr>
              <a:t> the illiquidity function: </a:t>
            </a:r>
            <a:endParaRPr lang="en-GB"/>
          </a:p>
        </p:txBody>
      </p:sp>
      <p:pic>
        <p:nvPicPr>
          <p:cNvPr id="25" name="Immagine 3" descr="Immagine che contiene tipografia, calligrafia, Carattere, handwritten&#10;&#10;Descrizione generata automaticamente">
            <a:extLst>
              <a:ext uri="{FF2B5EF4-FFF2-40B4-BE49-F238E27FC236}">
                <a16:creationId xmlns:a16="http://schemas.microsoft.com/office/drawing/2014/main" id="{714DD5C8-DAFF-51A7-61D7-D7BEA9F3F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005" y="3224860"/>
            <a:ext cx="2304779" cy="645841"/>
          </a:xfrm>
          <a:prstGeom prst="rect">
            <a:avLst/>
          </a:prstGeom>
        </p:spPr>
      </p:pic>
      <p:pic>
        <p:nvPicPr>
          <p:cNvPr id="35" name="Immagine 5" descr="Immagine che contiene testo, Carattere, calligrafia, bianco&#10;&#10;Descrizione generata automaticamente">
            <a:extLst>
              <a:ext uri="{FF2B5EF4-FFF2-40B4-BE49-F238E27FC236}">
                <a16:creationId xmlns:a16="http://schemas.microsoft.com/office/drawing/2014/main" id="{273CB0EC-F5A3-DB0D-6B59-2BE906CFF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739" y="4505825"/>
            <a:ext cx="4318989" cy="16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87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e 32">
            <a:extLst>
              <a:ext uri="{FF2B5EF4-FFF2-40B4-BE49-F238E27FC236}">
                <a16:creationId xmlns:a16="http://schemas.microsoft.com/office/drawing/2014/main" id="{B7490D5E-ECB5-A21F-33A6-65DBD76C2179}"/>
              </a:ext>
            </a:extLst>
          </p:cNvPr>
          <p:cNvSpPr/>
          <p:nvPr/>
        </p:nvSpPr>
        <p:spPr>
          <a:xfrm>
            <a:off x="-16782420" y="-5082059"/>
            <a:ext cx="17295962" cy="17051546"/>
          </a:xfrm>
          <a:prstGeom prst="ellipse">
            <a:avLst/>
          </a:prstGeom>
          <a:solidFill>
            <a:srgbClr val="4209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ABEBD31-1518-A737-43EE-E49E06C73922}"/>
              </a:ext>
            </a:extLst>
          </p:cNvPr>
          <p:cNvSpPr txBox="1">
            <a:spLocks/>
          </p:cNvSpPr>
          <p:nvPr/>
        </p:nvSpPr>
        <p:spPr>
          <a:xfrm>
            <a:off x="1197116" y="2024041"/>
            <a:ext cx="2867372" cy="2853048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LOW</a:t>
            </a:r>
          </a:p>
          <a:p>
            <a:pPr algn="ctr"/>
            <a:r>
              <a:rPr lang="en-US" sz="2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TRANSACTION</a:t>
            </a:r>
          </a:p>
          <a:p>
            <a:pPr algn="ctr"/>
            <a:r>
              <a:rPr lang="en-US" sz="2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COST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6DE14FF-0F15-30A4-8195-AD22F963D59E}"/>
              </a:ext>
            </a:extLst>
          </p:cNvPr>
          <p:cNvSpPr txBox="1">
            <a:spLocks/>
          </p:cNvSpPr>
          <p:nvPr/>
        </p:nvSpPr>
        <p:spPr>
          <a:xfrm>
            <a:off x="-10582" y="4583211"/>
            <a:ext cx="2349790" cy="227795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SUMMARY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CAA57C78-E1F6-AB7E-9AC7-090C8D3D5995}"/>
              </a:ext>
            </a:extLst>
          </p:cNvPr>
          <p:cNvSpPr txBox="1">
            <a:spLocks/>
          </p:cNvSpPr>
          <p:nvPr/>
        </p:nvSpPr>
        <p:spPr>
          <a:xfrm>
            <a:off x="-1074505" y="7530569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BASELINE</a:t>
            </a:r>
          </a:p>
          <a:p>
            <a:pPr algn="ctr"/>
            <a:r>
              <a:rPr lang="en-US" sz="2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STRATEGY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344954A3-6DDB-7A31-51F6-431FFC84F33B}"/>
              </a:ext>
            </a:extLst>
          </p:cNvPr>
          <p:cNvSpPr txBox="1">
            <a:spLocks/>
          </p:cNvSpPr>
          <p:nvPr/>
        </p:nvSpPr>
        <p:spPr>
          <a:xfrm>
            <a:off x="-3504277" y="10233513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THE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MARKET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PORTFOLIO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3A74C02-8332-E6D6-3481-E2A56DC28ED3}"/>
              </a:ext>
            </a:extLst>
          </p:cNvPr>
          <p:cNvSpPr txBox="1">
            <a:spLocks/>
          </p:cNvSpPr>
          <p:nvPr/>
        </p:nvSpPr>
        <p:spPr>
          <a:xfrm>
            <a:off x="-6681673" y="11584985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cs typeface="Calibri Light"/>
              </a:rPr>
              <a:t>IMPLEMENTATION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3755DF6-FE9D-28F7-4C80-2A97EC47CBEE}"/>
              </a:ext>
            </a:extLst>
          </p:cNvPr>
          <p:cNvSpPr txBox="1">
            <a:spLocks/>
          </p:cNvSpPr>
          <p:nvPr/>
        </p:nvSpPr>
        <p:spPr>
          <a:xfrm>
            <a:off x="-10462919" y="11973174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LQ AND VOL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7193CF16-7BCD-9ED8-DC59-58E2782B7BC6}"/>
              </a:ext>
            </a:extLst>
          </p:cNvPr>
          <p:cNvSpPr txBox="1">
            <a:spLocks/>
          </p:cNvSpPr>
          <p:nvPr/>
        </p:nvSpPr>
        <p:spPr>
          <a:xfrm>
            <a:off x="-14359182" y="10751099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CHOICE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OF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LAMBDA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C2A4A14-364C-68F4-5FDC-703411C17765}"/>
              </a:ext>
            </a:extLst>
          </p:cNvPr>
          <p:cNvSpPr txBox="1">
            <a:spLocks/>
          </p:cNvSpPr>
          <p:nvPr/>
        </p:nvSpPr>
        <p:spPr>
          <a:xfrm>
            <a:off x="-17292163" y="8551364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LAMBDA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=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3695A53-CD14-A24F-0BEA-4B6352CE0ECB}"/>
              </a:ext>
            </a:extLst>
          </p:cNvPr>
          <p:cNvSpPr txBox="1">
            <a:spLocks/>
          </p:cNvSpPr>
          <p:nvPr/>
        </p:nvSpPr>
        <p:spPr>
          <a:xfrm>
            <a:off x="3794" y="-3165"/>
            <a:ext cx="2392920" cy="227795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HIGH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LIQUIDITY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9FA30F-0C53-3EEF-4FE6-A29C7706E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123" y="312814"/>
            <a:ext cx="791492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err="1">
                <a:latin typeface="Cambria"/>
                <a:ea typeface="+mn-lt"/>
                <a:cs typeface="+mn-lt"/>
              </a:rPr>
              <a:t>It</a:t>
            </a:r>
            <a:r>
              <a:rPr lang="it-IT">
                <a:latin typeface="Cambria"/>
                <a:ea typeface="+mn-lt"/>
                <a:cs typeface="+mn-lt"/>
              </a:rPr>
              <a:t> </a:t>
            </a:r>
            <a:r>
              <a:rPr lang="it-IT" err="1">
                <a:latin typeface="Cambria"/>
                <a:ea typeface="+mn-lt"/>
                <a:cs typeface="+mn-lt"/>
              </a:rPr>
              <a:t>is</a:t>
            </a:r>
            <a:r>
              <a:rPr lang="it-IT">
                <a:latin typeface="Cambria"/>
                <a:ea typeface="+mn-lt"/>
                <a:cs typeface="+mn-lt"/>
              </a:rPr>
              <a:t> </a:t>
            </a:r>
            <a:r>
              <a:rPr lang="it-IT" err="1">
                <a:latin typeface="Cambria"/>
                <a:ea typeface="+mn-lt"/>
                <a:cs typeface="+mn-lt"/>
              </a:rPr>
              <a:t>desirable</a:t>
            </a:r>
            <a:r>
              <a:rPr lang="it-IT">
                <a:latin typeface="Cambria"/>
                <a:ea typeface="+mn-lt"/>
                <a:cs typeface="+mn-lt"/>
              </a:rPr>
              <a:t> to </a:t>
            </a:r>
            <a:r>
              <a:rPr lang="it-IT" err="1">
                <a:latin typeface="Cambria"/>
                <a:ea typeface="+mn-lt"/>
                <a:cs typeface="+mn-lt"/>
              </a:rPr>
              <a:t>minimize</a:t>
            </a:r>
            <a:r>
              <a:rPr lang="it-IT">
                <a:latin typeface="Cambria"/>
                <a:ea typeface="+mn-lt"/>
                <a:cs typeface="+mn-lt"/>
              </a:rPr>
              <a:t> </a:t>
            </a:r>
            <a:r>
              <a:rPr lang="it-IT" err="1">
                <a:latin typeface="Cambria"/>
                <a:ea typeface="+mn-lt"/>
                <a:cs typeface="+mn-lt"/>
              </a:rPr>
              <a:t>total</a:t>
            </a:r>
            <a:r>
              <a:rPr lang="it-IT">
                <a:latin typeface="Cambria"/>
                <a:ea typeface="+mn-lt"/>
                <a:cs typeface="+mn-lt"/>
              </a:rPr>
              <a:t> </a:t>
            </a:r>
            <a:r>
              <a:rPr lang="it-IT" err="1">
                <a:latin typeface="Cambria"/>
                <a:ea typeface="+mn-lt"/>
                <a:cs typeface="+mn-lt"/>
              </a:rPr>
              <a:t>transaction</a:t>
            </a:r>
            <a:r>
              <a:rPr lang="it-IT">
                <a:latin typeface="Cambria"/>
                <a:ea typeface="+mn-lt"/>
                <a:cs typeface="+mn-lt"/>
              </a:rPr>
              <a:t> costs.</a:t>
            </a:r>
            <a:endParaRPr lang="it-IT">
              <a:latin typeface="Cambria"/>
              <a:ea typeface="Cambria"/>
            </a:endParaRPr>
          </a:p>
          <a:p>
            <a:r>
              <a:rPr lang="it-IT" err="1">
                <a:latin typeface="Cambria"/>
                <a:ea typeface="+mn-lt"/>
                <a:cs typeface="+mn-lt"/>
              </a:rPr>
              <a:t>Higher</a:t>
            </a:r>
            <a:r>
              <a:rPr lang="it-IT">
                <a:latin typeface="Cambria"/>
                <a:ea typeface="+mn-lt"/>
                <a:cs typeface="+mn-lt"/>
              </a:rPr>
              <a:t> the </a:t>
            </a:r>
            <a:r>
              <a:rPr lang="it-IT" err="1">
                <a:latin typeface="Cambria"/>
                <a:ea typeface="+mn-lt"/>
                <a:cs typeface="+mn-lt"/>
              </a:rPr>
              <a:t>daily</a:t>
            </a:r>
            <a:r>
              <a:rPr lang="it-IT">
                <a:latin typeface="Cambria"/>
                <a:ea typeface="+mn-lt"/>
                <a:cs typeface="+mn-lt"/>
              </a:rPr>
              <a:t> volume of a stock </a:t>
            </a:r>
            <a:r>
              <a:rPr lang="it-IT" err="1">
                <a:latin typeface="Cambria"/>
                <a:ea typeface="+mn-lt"/>
                <a:cs typeface="+mn-lt"/>
              </a:rPr>
              <a:t>traded</a:t>
            </a:r>
            <a:r>
              <a:rPr lang="it-IT">
                <a:latin typeface="Cambria"/>
                <a:ea typeface="+mn-lt"/>
                <a:cs typeface="+mn-lt"/>
              </a:rPr>
              <a:t>, the more </a:t>
            </a:r>
            <a:r>
              <a:rPr lang="it-IT" err="1">
                <a:latin typeface="Cambria"/>
                <a:ea typeface="+mn-lt"/>
                <a:cs typeface="+mn-lt"/>
              </a:rPr>
              <a:t>transaction</a:t>
            </a:r>
            <a:r>
              <a:rPr lang="it-IT">
                <a:latin typeface="Cambria"/>
                <a:ea typeface="+mn-lt"/>
                <a:cs typeface="+mn-lt"/>
              </a:rPr>
              <a:t> costs </a:t>
            </a:r>
            <a:r>
              <a:rPr lang="it-IT" err="1">
                <a:latin typeface="Cambria"/>
                <a:ea typeface="+mn-lt"/>
                <a:cs typeface="+mn-lt"/>
              </a:rPr>
              <a:t>increase</a:t>
            </a:r>
            <a:r>
              <a:rPr lang="it-IT">
                <a:latin typeface="Cambria"/>
                <a:ea typeface="+mn-lt"/>
                <a:cs typeface="+mn-lt"/>
              </a:rPr>
              <a:t> </a:t>
            </a:r>
            <a:r>
              <a:rPr lang="it-IT" err="1">
                <a:latin typeface="Cambria"/>
                <a:ea typeface="+mn-lt"/>
                <a:cs typeface="+mn-lt"/>
              </a:rPr>
              <a:t>because</a:t>
            </a:r>
            <a:r>
              <a:rPr lang="it-IT">
                <a:latin typeface="Cambria"/>
                <a:ea typeface="+mn-lt"/>
                <a:cs typeface="+mn-lt"/>
              </a:rPr>
              <a:t> portfolio trades </a:t>
            </a:r>
            <a:r>
              <a:rPr lang="it-IT" err="1">
                <a:latin typeface="Cambria"/>
                <a:ea typeface="+mn-lt"/>
                <a:cs typeface="+mn-lt"/>
              </a:rPr>
              <a:t>have</a:t>
            </a:r>
            <a:r>
              <a:rPr lang="it-IT">
                <a:latin typeface="Cambria"/>
                <a:ea typeface="+mn-lt"/>
                <a:cs typeface="+mn-lt"/>
              </a:rPr>
              <a:t> an impact on the market.</a:t>
            </a:r>
          </a:p>
          <a:p>
            <a:r>
              <a:rPr lang="it-IT">
                <a:latin typeface="Cambria"/>
                <a:ea typeface="+mn-lt"/>
                <a:cs typeface="+mn-lt"/>
              </a:rPr>
              <a:t>The </a:t>
            </a:r>
            <a:r>
              <a:rPr lang="it-IT" err="1">
                <a:latin typeface="Cambria"/>
                <a:ea typeface="+mn-lt"/>
                <a:cs typeface="+mn-lt"/>
              </a:rPr>
              <a:t>transaction</a:t>
            </a:r>
            <a:r>
              <a:rPr lang="it-IT">
                <a:latin typeface="Cambria"/>
                <a:ea typeface="+mn-lt"/>
                <a:cs typeface="+mn-lt"/>
              </a:rPr>
              <a:t> cost from trading stock i </a:t>
            </a:r>
            <a:r>
              <a:rPr lang="it-IT" err="1">
                <a:latin typeface="Cambria"/>
                <a:ea typeface="+mn-lt"/>
                <a:cs typeface="+mn-lt"/>
              </a:rPr>
              <a:t>is</a:t>
            </a:r>
            <a:r>
              <a:rPr lang="it-IT">
                <a:latin typeface="Cambria"/>
                <a:ea typeface="+mn-lt"/>
                <a:cs typeface="+mn-lt"/>
              </a:rPr>
              <a:t> </a:t>
            </a:r>
            <a:r>
              <a:rPr lang="it-IT" err="1">
                <a:latin typeface="Cambria"/>
                <a:ea typeface="+mn-lt"/>
                <a:cs typeface="+mn-lt"/>
              </a:rPr>
              <a:t>captured</a:t>
            </a:r>
            <a:r>
              <a:rPr lang="it-IT">
                <a:latin typeface="Cambria"/>
                <a:ea typeface="+mn-lt"/>
                <a:cs typeface="+mn-lt"/>
              </a:rPr>
              <a:t> by a </a:t>
            </a:r>
            <a:r>
              <a:rPr lang="it-IT" err="1">
                <a:latin typeface="Cambria"/>
                <a:ea typeface="+mn-lt"/>
                <a:cs typeface="+mn-lt"/>
              </a:rPr>
              <a:t>piecewise</a:t>
            </a:r>
            <a:r>
              <a:rPr lang="it-IT">
                <a:latin typeface="Cambria"/>
                <a:ea typeface="+mn-lt"/>
                <a:cs typeface="+mn-lt"/>
              </a:rPr>
              <a:t> linear </a:t>
            </a:r>
            <a:r>
              <a:rPr lang="it-IT" err="1">
                <a:latin typeface="Cambria"/>
                <a:ea typeface="+mn-lt"/>
                <a:cs typeface="+mn-lt"/>
              </a:rPr>
              <a:t>convex</a:t>
            </a:r>
            <a:r>
              <a:rPr lang="it-IT">
                <a:latin typeface="Cambria"/>
                <a:ea typeface="+mn-lt"/>
                <a:cs typeface="+mn-lt"/>
              </a:rPr>
              <a:t> </a:t>
            </a:r>
            <a:r>
              <a:rPr lang="it-IT" err="1">
                <a:latin typeface="Cambria"/>
                <a:ea typeface="+mn-lt"/>
                <a:cs typeface="+mn-lt"/>
              </a:rPr>
              <a:t>function</a:t>
            </a:r>
            <a:r>
              <a:rPr lang="it-IT">
                <a:latin typeface="Cambria"/>
                <a:ea typeface="+mn-lt"/>
                <a:cs typeface="+mn-lt"/>
              </a:rPr>
              <a:t>: </a:t>
            </a:r>
            <a:endParaRPr lang="it-IT">
              <a:latin typeface="Cambria"/>
              <a:ea typeface="Cambria"/>
            </a:endParaRPr>
          </a:p>
          <a:p>
            <a:endParaRPr lang="it-IT">
              <a:latin typeface="Cambria"/>
              <a:ea typeface="Calibri"/>
              <a:cs typeface="Calibri"/>
            </a:endParaRPr>
          </a:p>
        </p:txBody>
      </p:sp>
      <p:pic>
        <p:nvPicPr>
          <p:cNvPr id="5" name="Immagine 4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C7C72289-BDE2-B145-8374-25768407B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613" y="4034876"/>
            <a:ext cx="5364126" cy="260892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FFBDD11-9840-32EA-F891-1EC824D70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860" y="3370687"/>
            <a:ext cx="3609109" cy="4945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58360BD-6DF2-97E9-680B-B0A6E262D5DC}"/>
              </a:ext>
            </a:extLst>
          </p:cNvPr>
          <p:cNvSpPr txBox="1">
            <a:spLocks/>
          </p:cNvSpPr>
          <p:nvPr/>
        </p:nvSpPr>
        <p:spPr>
          <a:xfrm>
            <a:off x="-1074506" y="-3108679"/>
            <a:ext cx="2378543" cy="2277956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HIGH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2245950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e 32">
            <a:extLst>
              <a:ext uri="{FF2B5EF4-FFF2-40B4-BE49-F238E27FC236}">
                <a16:creationId xmlns:a16="http://schemas.microsoft.com/office/drawing/2014/main" id="{B7490D5E-ECB5-A21F-33A6-65DBD76C2179}"/>
              </a:ext>
            </a:extLst>
          </p:cNvPr>
          <p:cNvSpPr/>
          <p:nvPr/>
        </p:nvSpPr>
        <p:spPr>
          <a:xfrm>
            <a:off x="-16782420" y="-5082059"/>
            <a:ext cx="17295962" cy="17051546"/>
          </a:xfrm>
          <a:prstGeom prst="ellipse">
            <a:avLst/>
          </a:prstGeom>
          <a:solidFill>
            <a:srgbClr val="4209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ABEBD31-1518-A737-43EE-E49E06C73922}"/>
              </a:ext>
            </a:extLst>
          </p:cNvPr>
          <p:cNvSpPr txBox="1">
            <a:spLocks/>
          </p:cNvSpPr>
          <p:nvPr/>
        </p:nvSpPr>
        <p:spPr>
          <a:xfrm>
            <a:off x="1197116" y="2024041"/>
            <a:ext cx="2867372" cy="2853048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LOW</a:t>
            </a:r>
          </a:p>
          <a:p>
            <a:pPr algn="ctr"/>
            <a:r>
              <a:rPr lang="en-US" sz="2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TRANSACTION</a:t>
            </a:r>
          </a:p>
          <a:p>
            <a:pPr algn="ctr"/>
            <a:r>
              <a:rPr lang="en-US" sz="2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COST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6DE14FF-0F15-30A4-8195-AD22F963D59E}"/>
              </a:ext>
            </a:extLst>
          </p:cNvPr>
          <p:cNvSpPr txBox="1">
            <a:spLocks/>
          </p:cNvSpPr>
          <p:nvPr/>
        </p:nvSpPr>
        <p:spPr>
          <a:xfrm>
            <a:off x="-10582" y="4583211"/>
            <a:ext cx="2349790" cy="227795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SUMMARY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CAA57C78-E1F6-AB7E-9AC7-090C8D3D5995}"/>
              </a:ext>
            </a:extLst>
          </p:cNvPr>
          <p:cNvSpPr txBox="1">
            <a:spLocks/>
          </p:cNvSpPr>
          <p:nvPr/>
        </p:nvSpPr>
        <p:spPr>
          <a:xfrm>
            <a:off x="-1074505" y="7530569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BASELINE</a:t>
            </a:r>
          </a:p>
          <a:p>
            <a:pPr algn="ctr"/>
            <a:r>
              <a:rPr lang="en-US" sz="2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STRATEGY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344954A3-6DDB-7A31-51F6-431FFC84F33B}"/>
              </a:ext>
            </a:extLst>
          </p:cNvPr>
          <p:cNvSpPr txBox="1">
            <a:spLocks/>
          </p:cNvSpPr>
          <p:nvPr/>
        </p:nvSpPr>
        <p:spPr>
          <a:xfrm>
            <a:off x="-3504277" y="10233513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THE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MARKET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PORTFOLIO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3A74C02-8332-E6D6-3481-E2A56DC28ED3}"/>
              </a:ext>
            </a:extLst>
          </p:cNvPr>
          <p:cNvSpPr txBox="1">
            <a:spLocks/>
          </p:cNvSpPr>
          <p:nvPr/>
        </p:nvSpPr>
        <p:spPr>
          <a:xfrm>
            <a:off x="-6681673" y="11584985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cs typeface="Calibri Light"/>
              </a:rPr>
              <a:t>IMPLEMENTATION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3755DF6-FE9D-28F7-4C80-2A97EC47CBEE}"/>
              </a:ext>
            </a:extLst>
          </p:cNvPr>
          <p:cNvSpPr txBox="1">
            <a:spLocks/>
          </p:cNvSpPr>
          <p:nvPr/>
        </p:nvSpPr>
        <p:spPr>
          <a:xfrm>
            <a:off x="-10462919" y="11973174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LQ AND VOL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7193CF16-7BCD-9ED8-DC59-58E2782B7BC6}"/>
              </a:ext>
            </a:extLst>
          </p:cNvPr>
          <p:cNvSpPr txBox="1">
            <a:spLocks/>
          </p:cNvSpPr>
          <p:nvPr/>
        </p:nvSpPr>
        <p:spPr>
          <a:xfrm>
            <a:off x="-14359182" y="10751099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CHOICE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OF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LAMBDA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C2A4A14-364C-68F4-5FDC-703411C17765}"/>
              </a:ext>
            </a:extLst>
          </p:cNvPr>
          <p:cNvSpPr txBox="1">
            <a:spLocks/>
          </p:cNvSpPr>
          <p:nvPr/>
        </p:nvSpPr>
        <p:spPr>
          <a:xfrm>
            <a:off x="-17292163" y="8551364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LAMBDA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=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3695A53-CD14-A24F-0BEA-4B6352CE0ECB}"/>
              </a:ext>
            </a:extLst>
          </p:cNvPr>
          <p:cNvSpPr txBox="1">
            <a:spLocks/>
          </p:cNvSpPr>
          <p:nvPr/>
        </p:nvSpPr>
        <p:spPr>
          <a:xfrm>
            <a:off x="3794" y="-3165"/>
            <a:ext cx="2392920" cy="227795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HIGH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LIQUIDITY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4D5BA18-EB50-74BF-D4CC-A297A0102E0D}"/>
              </a:ext>
            </a:extLst>
          </p:cNvPr>
          <p:cNvSpPr txBox="1">
            <a:spLocks/>
          </p:cNvSpPr>
          <p:nvPr/>
        </p:nvSpPr>
        <p:spPr>
          <a:xfrm>
            <a:off x="4314826" y="777644"/>
            <a:ext cx="11480981" cy="1735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err="1">
                <a:latin typeface="Cambria"/>
                <a:ea typeface="Calibri"/>
                <a:cs typeface="Calibri"/>
              </a:rPr>
              <a:t>Function</a:t>
            </a:r>
            <a:r>
              <a:rPr lang="it-IT">
                <a:latin typeface="Cambria"/>
                <a:ea typeface="Calibri"/>
                <a:cs typeface="Calibri"/>
              </a:rPr>
              <a:t> </a:t>
            </a:r>
            <a:r>
              <a:rPr lang="it-IT" err="1">
                <a:latin typeface="Cambria"/>
                <a:ea typeface="Calibri"/>
                <a:cs typeface="Calibri"/>
              </a:rPr>
              <a:t>defined</a:t>
            </a:r>
            <a:r>
              <a:rPr lang="it-IT">
                <a:latin typeface="Cambria"/>
                <a:ea typeface="Calibri"/>
                <a:cs typeface="Calibri"/>
              </a:rPr>
              <a:t> by: </a:t>
            </a:r>
            <a:endParaRPr lang="it-IT"/>
          </a:p>
          <a:p>
            <a:pPr marL="0" indent="0">
              <a:buFont typeface="Arial" panose="020B0604020202020204" pitchFamily="34" charset="0"/>
              <a:buNone/>
            </a:pPr>
            <a:endParaRPr lang="it-IT">
              <a:latin typeface="Cambria"/>
              <a:ea typeface="Calibri"/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>
              <a:latin typeface="Cambria"/>
              <a:ea typeface="Calibri"/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>
              <a:latin typeface="Cambria"/>
              <a:ea typeface="Calibri"/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>
              <a:latin typeface="Cambria"/>
              <a:ea typeface="Calibri"/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>
              <a:latin typeface="Cambria"/>
              <a:ea typeface="Calibri"/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>
              <a:latin typeface="Cambria"/>
              <a:ea typeface="Calibri"/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>
              <a:latin typeface="Cambria"/>
              <a:ea typeface="Calibri"/>
              <a:cs typeface="Calibri"/>
            </a:endParaRPr>
          </a:p>
          <a:p>
            <a:endParaRPr lang="it-IT">
              <a:latin typeface="Cambria"/>
              <a:ea typeface="Calibri"/>
              <a:cs typeface="Calibri"/>
            </a:endParaRPr>
          </a:p>
          <a:p>
            <a:pPr marL="0" indent="0">
              <a:buNone/>
            </a:pPr>
            <a:endParaRPr lang="it-IT">
              <a:latin typeface="Cambria"/>
              <a:ea typeface="Calibri"/>
              <a:cs typeface="Calibri"/>
            </a:endParaRPr>
          </a:p>
        </p:txBody>
      </p:sp>
      <p:pic>
        <p:nvPicPr>
          <p:cNvPr id="9" name="Immagine 3" descr="Immagine che contiene testo, Carattere, bianco, schermata&#10;&#10;Descrizione generata automaticamente">
            <a:extLst>
              <a:ext uri="{FF2B5EF4-FFF2-40B4-BE49-F238E27FC236}">
                <a16:creationId xmlns:a16="http://schemas.microsoft.com/office/drawing/2014/main" id="{0B215585-0DF2-A5A8-74E0-390EF5210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062" y="1415552"/>
            <a:ext cx="5541058" cy="2092044"/>
          </a:xfrm>
          <a:prstGeom prst="rect">
            <a:avLst/>
          </a:prstGeom>
        </p:spPr>
      </p:pic>
      <p:pic>
        <p:nvPicPr>
          <p:cNvPr id="10" name="Immagine 4" descr="Immagine che contiene Carattere, testo, calligrafia, tipografia&#10;&#10;Descrizione generata automaticamente">
            <a:extLst>
              <a:ext uri="{FF2B5EF4-FFF2-40B4-BE49-F238E27FC236}">
                <a16:creationId xmlns:a16="http://schemas.microsoft.com/office/drawing/2014/main" id="{191EEF10-4B12-69B5-5C02-7A3674B05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062" y="5077712"/>
            <a:ext cx="5782167" cy="1288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629ADE-53C5-568F-234D-9FF11A2F0961}"/>
              </a:ext>
            </a:extLst>
          </p:cNvPr>
          <p:cNvSpPr txBox="1"/>
          <p:nvPr/>
        </p:nvSpPr>
        <p:spPr>
          <a:xfrm>
            <a:off x="4201095" y="3896129"/>
            <a:ext cx="7806561" cy="80021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2800">
                <a:latin typeface="Cambria"/>
                <a:ea typeface="Calibri"/>
                <a:cs typeface="Calibri"/>
              </a:rPr>
              <a:t>The </a:t>
            </a:r>
            <a:r>
              <a:rPr lang="it-IT" sz="2800" err="1">
                <a:latin typeface="Cambria"/>
                <a:ea typeface="Calibri"/>
                <a:cs typeface="Calibri"/>
              </a:rPr>
              <a:t>transaction</a:t>
            </a:r>
            <a:r>
              <a:rPr lang="it-IT" sz="2800">
                <a:latin typeface="Cambria"/>
                <a:ea typeface="Calibri"/>
                <a:cs typeface="Calibri"/>
              </a:rPr>
              <a:t> cost </a:t>
            </a:r>
            <a:r>
              <a:rPr lang="it-IT" sz="2800" err="1">
                <a:latin typeface="Cambria"/>
                <a:ea typeface="Calibri"/>
                <a:cs typeface="Calibri"/>
              </a:rPr>
              <a:t>consideration</a:t>
            </a:r>
            <a:r>
              <a:rPr lang="it-IT" sz="2800">
                <a:latin typeface="Cambria"/>
                <a:ea typeface="Calibri"/>
                <a:cs typeface="Calibri"/>
              </a:rPr>
              <a:t> </a:t>
            </a:r>
            <a:r>
              <a:rPr lang="it-IT" sz="2800" err="1">
                <a:latin typeface="Cambria"/>
                <a:ea typeface="Calibri"/>
                <a:cs typeface="Calibri"/>
              </a:rPr>
              <a:t>is</a:t>
            </a:r>
            <a:r>
              <a:rPr lang="it-IT" sz="2800">
                <a:latin typeface="Cambria"/>
                <a:ea typeface="Calibri"/>
                <a:cs typeface="Calibri"/>
              </a:rPr>
              <a:t> </a:t>
            </a:r>
            <a:r>
              <a:rPr lang="it-IT" sz="2800" err="1">
                <a:latin typeface="Cambria"/>
                <a:ea typeface="Calibri"/>
                <a:cs typeface="Calibri"/>
              </a:rPr>
              <a:t>captured</a:t>
            </a:r>
            <a:r>
              <a:rPr lang="it-IT" sz="2800">
                <a:latin typeface="Cambria"/>
                <a:ea typeface="Calibri"/>
                <a:cs typeface="Calibri"/>
              </a:rPr>
              <a:t> by:</a:t>
            </a:r>
            <a:endParaRPr lang="it-IT"/>
          </a:p>
          <a:p>
            <a:endParaRPr lang="en-GB">
              <a:latin typeface="Cambria"/>
              <a:ea typeface="Cambria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7EB2659-DC20-B239-3201-EA6D80F3350F}"/>
              </a:ext>
            </a:extLst>
          </p:cNvPr>
          <p:cNvSpPr txBox="1">
            <a:spLocks/>
          </p:cNvSpPr>
          <p:nvPr/>
        </p:nvSpPr>
        <p:spPr>
          <a:xfrm>
            <a:off x="-1505827" y="-3540000"/>
            <a:ext cx="2378543" cy="2277956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HIGH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3895151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e 32">
            <a:extLst>
              <a:ext uri="{FF2B5EF4-FFF2-40B4-BE49-F238E27FC236}">
                <a16:creationId xmlns:a16="http://schemas.microsoft.com/office/drawing/2014/main" id="{B7490D5E-ECB5-A21F-33A6-65DBD76C2179}"/>
              </a:ext>
            </a:extLst>
          </p:cNvPr>
          <p:cNvSpPr/>
          <p:nvPr/>
        </p:nvSpPr>
        <p:spPr>
          <a:xfrm>
            <a:off x="-16782420" y="-5082059"/>
            <a:ext cx="17295962" cy="17051546"/>
          </a:xfrm>
          <a:prstGeom prst="ellipse">
            <a:avLst/>
          </a:prstGeom>
          <a:solidFill>
            <a:srgbClr val="4209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ABEBD31-1518-A737-43EE-E49E06C73922}"/>
              </a:ext>
            </a:extLst>
          </p:cNvPr>
          <p:cNvSpPr txBox="1">
            <a:spLocks/>
          </p:cNvSpPr>
          <p:nvPr/>
        </p:nvSpPr>
        <p:spPr>
          <a:xfrm>
            <a:off x="3795" y="-3166"/>
            <a:ext cx="2349788" cy="2306709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LOW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TRANSACTION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COST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6DE14FF-0F15-30A4-8195-AD22F963D59E}"/>
              </a:ext>
            </a:extLst>
          </p:cNvPr>
          <p:cNvSpPr txBox="1">
            <a:spLocks/>
          </p:cNvSpPr>
          <p:nvPr/>
        </p:nvSpPr>
        <p:spPr>
          <a:xfrm>
            <a:off x="1283380" y="2052796"/>
            <a:ext cx="2737978" cy="2781162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SUMMARY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CAA57C78-E1F6-AB7E-9AC7-090C8D3D5995}"/>
              </a:ext>
            </a:extLst>
          </p:cNvPr>
          <p:cNvSpPr txBox="1">
            <a:spLocks/>
          </p:cNvSpPr>
          <p:nvPr/>
        </p:nvSpPr>
        <p:spPr>
          <a:xfrm>
            <a:off x="3797" y="4568833"/>
            <a:ext cx="2364166" cy="2292332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BASELINE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STRATEGY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3A74C02-8332-E6D6-3481-E2A56DC28ED3}"/>
              </a:ext>
            </a:extLst>
          </p:cNvPr>
          <p:cNvSpPr txBox="1">
            <a:spLocks/>
          </p:cNvSpPr>
          <p:nvPr/>
        </p:nvSpPr>
        <p:spPr>
          <a:xfrm>
            <a:off x="-6681673" y="11584985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cs typeface="Calibri Light"/>
              </a:rPr>
              <a:t>IMPLEMENTATION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3755DF6-FE9D-28F7-4C80-2A97EC47CBEE}"/>
              </a:ext>
            </a:extLst>
          </p:cNvPr>
          <p:cNvSpPr txBox="1">
            <a:spLocks/>
          </p:cNvSpPr>
          <p:nvPr/>
        </p:nvSpPr>
        <p:spPr>
          <a:xfrm>
            <a:off x="-10462919" y="11973174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LQ AND VOL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7193CF16-7BCD-9ED8-DC59-58E2782B7BC6}"/>
              </a:ext>
            </a:extLst>
          </p:cNvPr>
          <p:cNvSpPr txBox="1">
            <a:spLocks/>
          </p:cNvSpPr>
          <p:nvPr/>
        </p:nvSpPr>
        <p:spPr>
          <a:xfrm>
            <a:off x="-14359182" y="10751099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CHOICE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OF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LAMBDA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C2A4A14-364C-68F4-5FDC-703411C17765}"/>
              </a:ext>
            </a:extLst>
          </p:cNvPr>
          <p:cNvSpPr txBox="1">
            <a:spLocks/>
          </p:cNvSpPr>
          <p:nvPr/>
        </p:nvSpPr>
        <p:spPr>
          <a:xfrm>
            <a:off x="-17292163" y="8551364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LAMBDA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=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0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0F062BE5-DD76-ADA7-9CC9-23A08F5A5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1196" y="1253330"/>
            <a:ext cx="6347791" cy="497519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§"/>
            </a:pPr>
            <a:r>
              <a:rPr lang="en-GB">
                <a:latin typeface="Cambria"/>
                <a:ea typeface="+mn-lt"/>
                <a:cs typeface="+mn-lt"/>
              </a:rPr>
              <a:t>The model uses various penalties, denoted by lambda; they capture the relative importance of the various objectives.</a:t>
            </a:r>
            <a:endParaRPr lang="en-GB">
              <a:latin typeface="Cambria"/>
              <a:ea typeface="Cambria"/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GB">
                <a:latin typeface="Cambria"/>
                <a:ea typeface="+mn-lt"/>
                <a:cs typeface="+mn-lt"/>
              </a:rPr>
              <a:t>We choose penalties trying to focus our attention on the different characteristics considered.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GB">
                <a:latin typeface="Cambria"/>
                <a:ea typeface="+mn-lt"/>
                <a:cs typeface="+mn-lt"/>
              </a:rPr>
              <a:t>If we consider a characteristic of the portfolio unsatisfactory, we increase its corresponding penalty.</a:t>
            </a:r>
            <a:endParaRPr lang="en-GB">
              <a:latin typeface="Cambria"/>
              <a:ea typeface="Calibri"/>
              <a:cs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DBEC8C2-6E42-E366-2C22-3B73DFAE491E}"/>
              </a:ext>
            </a:extLst>
          </p:cNvPr>
          <p:cNvSpPr txBox="1">
            <a:spLocks/>
          </p:cNvSpPr>
          <p:nvPr/>
        </p:nvSpPr>
        <p:spPr>
          <a:xfrm>
            <a:off x="-945108" y="7774985"/>
            <a:ext cx="2335411" cy="2335464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THE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MARKET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PORTFOLIO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EC15F81-836E-1FFD-771F-E7685F17E86D}"/>
              </a:ext>
            </a:extLst>
          </p:cNvPr>
          <p:cNvSpPr txBox="1">
            <a:spLocks/>
          </p:cNvSpPr>
          <p:nvPr/>
        </p:nvSpPr>
        <p:spPr>
          <a:xfrm>
            <a:off x="-1750244" y="-3813165"/>
            <a:ext cx="2392920" cy="227795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HIGH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LIQUIDITY</a:t>
            </a:r>
          </a:p>
        </p:txBody>
      </p:sp>
    </p:spTree>
    <p:extLst>
      <p:ext uri="{BB962C8B-B14F-4D97-AF65-F5344CB8AC3E}">
        <p14:creationId xmlns:p14="http://schemas.microsoft.com/office/powerpoint/2010/main" val="1943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e 32">
            <a:extLst>
              <a:ext uri="{FF2B5EF4-FFF2-40B4-BE49-F238E27FC236}">
                <a16:creationId xmlns:a16="http://schemas.microsoft.com/office/drawing/2014/main" id="{B7490D5E-ECB5-A21F-33A6-65DBD76C2179}"/>
              </a:ext>
            </a:extLst>
          </p:cNvPr>
          <p:cNvSpPr/>
          <p:nvPr/>
        </p:nvSpPr>
        <p:spPr>
          <a:xfrm>
            <a:off x="-16782420" y="-5082059"/>
            <a:ext cx="17295962" cy="17051546"/>
          </a:xfrm>
          <a:prstGeom prst="ellipse">
            <a:avLst/>
          </a:prstGeom>
          <a:solidFill>
            <a:srgbClr val="4209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6DE14FF-0F15-30A4-8195-AD22F963D59E}"/>
              </a:ext>
            </a:extLst>
          </p:cNvPr>
          <p:cNvSpPr txBox="1">
            <a:spLocks/>
          </p:cNvSpPr>
          <p:nvPr/>
        </p:nvSpPr>
        <p:spPr>
          <a:xfrm>
            <a:off x="3795" y="-3167"/>
            <a:ext cx="2335412" cy="2321087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SUMMARY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CAA57C78-E1F6-AB7E-9AC7-090C8D3D5995}"/>
              </a:ext>
            </a:extLst>
          </p:cNvPr>
          <p:cNvSpPr txBox="1">
            <a:spLocks/>
          </p:cNvSpPr>
          <p:nvPr/>
        </p:nvSpPr>
        <p:spPr>
          <a:xfrm>
            <a:off x="1340892" y="2038418"/>
            <a:ext cx="2752354" cy="2795539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BASELINE</a:t>
            </a:r>
          </a:p>
          <a:p>
            <a:pPr algn="ctr"/>
            <a:r>
              <a:rPr lang="en-US" sz="2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STRATEGY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344954A3-6DDB-7A31-51F6-431FFC84F33B}"/>
              </a:ext>
            </a:extLst>
          </p:cNvPr>
          <p:cNvSpPr txBox="1">
            <a:spLocks/>
          </p:cNvSpPr>
          <p:nvPr/>
        </p:nvSpPr>
        <p:spPr>
          <a:xfrm>
            <a:off x="3798" y="4525702"/>
            <a:ext cx="2335411" cy="2335464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THE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MARKET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PORTFOLIO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3755DF6-FE9D-28F7-4C80-2A97EC47CBEE}"/>
              </a:ext>
            </a:extLst>
          </p:cNvPr>
          <p:cNvSpPr txBox="1">
            <a:spLocks/>
          </p:cNvSpPr>
          <p:nvPr/>
        </p:nvSpPr>
        <p:spPr>
          <a:xfrm>
            <a:off x="-3547410" y="10132872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LQ AND VOL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7193CF16-7BCD-9ED8-DC59-58E2782B7BC6}"/>
              </a:ext>
            </a:extLst>
          </p:cNvPr>
          <p:cNvSpPr txBox="1">
            <a:spLocks/>
          </p:cNvSpPr>
          <p:nvPr/>
        </p:nvSpPr>
        <p:spPr>
          <a:xfrm>
            <a:off x="-6767937" y="11642495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CHOICE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OF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LAMBDA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C2A4A14-364C-68F4-5FDC-703411C17765}"/>
              </a:ext>
            </a:extLst>
          </p:cNvPr>
          <p:cNvSpPr txBox="1">
            <a:spLocks/>
          </p:cNvSpPr>
          <p:nvPr/>
        </p:nvSpPr>
        <p:spPr>
          <a:xfrm>
            <a:off x="-10807974" y="11973175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LAMBDA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=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0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08A965E-D2F0-326A-FED3-B44E62236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288" y="1141517"/>
            <a:ext cx="7497416" cy="54580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latin typeface="Cambria"/>
                <a:ea typeface="+mn-lt"/>
                <a:cs typeface="+mn-lt"/>
              </a:rPr>
              <a:t>We simulated the market portfolio</a:t>
            </a:r>
          </a:p>
          <a:p>
            <a:r>
              <a:rPr lang="en-GB" b="1">
                <a:latin typeface="Cambria"/>
                <a:ea typeface="+mn-lt"/>
                <a:cs typeface="+mn-lt"/>
              </a:rPr>
              <a:t>Market portfolio </a:t>
            </a:r>
            <a:r>
              <a:rPr lang="en-GB">
                <a:latin typeface="Cambria"/>
                <a:ea typeface="+mn-lt"/>
                <a:cs typeface="+mn-lt"/>
              </a:rPr>
              <a:t>weights:</a:t>
            </a:r>
          </a:p>
          <a:p>
            <a:endParaRPr lang="en-GB">
              <a:latin typeface="Cambria"/>
              <a:ea typeface="+mn-lt"/>
              <a:cs typeface="+mn-lt"/>
            </a:endParaRPr>
          </a:p>
          <a:p>
            <a:endParaRPr lang="en-GB">
              <a:latin typeface="Cambria"/>
              <a:ea typeface="+mn-lt"/>
              <a:cs typeface="+mn-lt"/>
            </a:endParaRPr>
          </a:p>
          <a:p>
            <a:r>
              <a:rPr lang="en-GB">
                <a:latin typeface="Cambria"/>
                <a:ea typeface="+mn-lt"/>
                <a:cs typeface="+mn-lt"/>
              </a:rPr>
              <a:t>According to Markowitz’s theory, every efficient portfolio lies on the CML and therefore can be built as a combination of a risk-free asset and the market portfolio.</a:t>
            </a:r>
          </a:p>
          <a:p>
            <a:r>
              <a:rPr lang="en-GB">
                <a:latin typeface="Cambria"/>
                <a:ea typeface="+mn-lt"/>
                <a:cs typeface="+mn-lt"/>
              </a:rPr>
              <a:t>Therefore, every profile of risk can be satisfied</a:t>
            </a:r>
            <a:endParaRPr lang="en-GB">
              <a:latin typeface="Cambria"/>
              <a:ea typeface="Calibri"/>
              <a:cs typeface="Calibri"/>
            </a:endParaRPr>
          </a:p>
          <a:p>
            <a:endParaRPr lang="it-IT">
              <a:latin typeface="Cambria"/>
              <a:ea typeface="Calibri"/>
              <a:cs typeface="Calibri"/>
            </a:endParaRPr>
          </a:p>
        </p:txBody>
      </p:sp>
      <p:pic>
        <p:nvPicPr>
          <p:cNvPr id="3" name="Immagine 5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C13D5D28-8F64-B95F-5BF4-EAB2B955F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280" y="2237197"/>
            <a:ext cx="5480036" cy="6650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3672BC-A36D-CFBF-CAAC-3B7A9E024FAC}"/>
              </a:ext>
            </a:extLst>
          </p:cNvPr>
          <p:cNvSpPr txBox="1">
            <a:spLocks/>
          </p:cNvSpPr>
          <p:nvPr/>
        </p:nvSpPr>
        <p:spPr>
          <a:xfrm>
            <a:off x="-988240" y="7674345"/>
            <a:ext cx="2148505" cy="222044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IMPLEMEN-TATION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69DAD92-D127-28F7-1C50-CD08CC753D14}"/>
              </a:ext>
            </a:extLst>
          </p:cNvPr>
          <p:cNvSpPr txBox="1">
            <a:spLocks/>
          </p:cNvSpPr>
          <p:nvPr/>
        </p:nvSpPr>
        <p:spPr>
          <a:xfrm>
            <a:off x="-1189526" y="-3309958"/>
            <a:ext cx="2349788" cy="2306709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LOW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TRANSACTION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165661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e 32">
            <a:extLst>
              <a:ext uri="{FF2B5EF4-FFF2-40B4-BE49-F238E27FC236}">
                <a16:creationId xmlns:a16="http://schemas.microsoft.com/office/drawing/2014/main" id="{B7490D5E-ECB5-A21F-33A6-65DBD76C2179}"/>
              </a:ext>
            </a:extLst>
          </p:cNvPr>
          <p:cNvSpPr/>
          <p:nvPr/>
        </p:nvSpPr>
        <p:spPr>
          <a:xfrm>
            <a:off x="-16782420" y="-5082059"/>
            <a:ext cx="17295962" cy="17051546"/>
          </a:xfrm>
          <a:prstGeom prst="ellipse">
            <a:avLst/>
          </a:prstGeom>
          <a:solidFill>
            <a:srgbClr val="4209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CAA57C78-E1F6-AB7E-9AC7-090C8D3D5995}"/>
              </a:ext>
            </a:extLst>
          </p:cNvPr>
          <p:cNvSpPr txBox="1">
            <a:spLocks/>
          </p:cNvSpPr>
          <p:nvPr/>
        </p:nvSpPr>
        <p:spPr>
          <a:xfrm>
            <a:off x="3797" y="-3166"/>
            <a:ext cx="2134129" cy="2206068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BASELINE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STRATEGY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344954A3-6DDB-7A31-51F6-431FFC84F33B}"/>
              </a:ext>
            </a:extLst>
          </p:cNvPr>
          <p:cNvSpPr txBox="1">
            <a:spLocks/>
          </p:cNvSpPr>
          <p:nvPr/>
        </p:nvSpPr>
        <p:spPr>
          <a:xfrm>
            <a:off x="1067723" y="1995287"/>
            <a:ext cx="2939259" cy="2896180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THE</a:t>
            </a:r>
          </a:p>
          <a:p>
            <a:pPr algn="ctr"/>
            <a:r>
              <a:rPr lang="en-US" sz="2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MARKET</a:t>
            </a:r>
          </a:p>
          <a:p>
            <a:pPr algn="ctr"/>
            <a:r>
              <a:rPr lang="en-US" sz="2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PORTFOLIO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3A74C02-8332-E6D6-3481-E2A56DC28ED3}"/>
              </a:ext>
            </a:extLst>
          </p:cNvPr>
          <p:cNvSpPr txBox="1">
            <a:spLocks/>
          </p:cNvSpPr>
          <p:nvPr/>
        </p:nvSpPr>
        <p:spPr>
          <a:xfrm>
            <a:off x="3798" y="4640722"/>
            <a:ext cx="2148505" cy="222044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IMPLEMEN-TATION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7193CF16-7BCD-9ED8-DC59-58E2782B7BC6}"/>
              </a:ext>
            </a:extLst>
          </p:cNvPr>
          <p:cNvSpPr txBox="1">
            <a:spLocks/>
          </p:cNvSpPr>
          <p:nvPr/>
        </p:nvSpPr>
        <p:spPr>
          <a:xfrm>
            <a:off x="-3820579" y="10377288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CHOICE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OF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LAMBDA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C2A4A14-364C-68F4-5FDC-703411C17765}"/>
              </a:ext>
            </a:extLst>
          </p:cNvPr>
          <p:cNvSpPr txBox="1">
            <a:spLocks/>
          </p:cNvSpPr>
          <p:nvPr/>
        </p:nvSpPr>
        <p:spPr>
          <a:xfrm>
            <a:off x="-7156125" y="11728760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LAMBDA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=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0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0FD598-F0E2-2524-85CE-02AC1BDB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2748" y="686800"/>
            <a:ext cx="7884543" cy="58862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it-IT">
              <a:latin typeface="Cambria"/>
              <a:ea typeface="Cambria"/>
            </a:endParaRPr>
          </a:p>
          <a:p>
            <a:r>
              <a:rPr lang="it-IT">
                <a:latin typeface="Cambria"/>
                <a:ea typeface="Cambria"/>
              </a:rPr>
              <a:t>The market portfolio </a:t>
            </a:r>
            <a:r>
              <a:rPr lang="it-IT" err="1">
                <a:latin typeface="Cambria"/>
                <a:ea typeface="Cambria"/>
              </a:rPr>
              <a:t>evolves</a:t>
            </a:r>
            <a:r>
              <a:rPr lang="it-IT">
                <a:latin typeface="Cambria"/>
                <a:ea typeface="Cambria"/>
              </a:rPr>
              <a:t> </a:t>
            </a:r>
            <a:r>
              <a:rPr lang="it-IT" err="1">
                <a:latin typeface="Cambria"/>
                <a:ea typeface="Cambria"/>
              </a:rPr>
              <a:t>constantly</a:t>
            </a:r>
            <a:r>
              <a:rPr lang="it-IT">
                <a:latin typeface="Cambria"/>
                <a:ea typeface="Cambria"/>
              </a:rPr>
              <a:t> </a:t>
            </a:r>
            <a:r>
              <a:rPr lang="it-IT" err="1">
                <a:latin typeface="Cambria"/>
                <a:ea typeface="Cambria"/>
              </a:rPr>
              <a:t>but</a:t>
            </a:r>
            <a:r>
              <a:rPr lang="it-IT">
                <a:latin typeface="Cambria"/>
                <a:ea typeface="Cambria"/>
              </a:rPr>
              <a:t> </a:t>
            </a:r>
            <a:r>
              <a:rPr lang="it-IT" err="1">
                <a:latin typeface="Cambria"/>
                <a:ea typeface="Cambria"/>
              </a:rPr>
              <a:t>our</a:t>
            </a:r>
            <a:r>
              <a:rPr lang="it-IT">
                <a:latin typeface="Cambria"/>
                <a:ea typeface="Cambria"/>
              </a:rPr>
              <a:t> portfolio </a:t>
            </a:r>
            <a:r>
              <a:rPr lang="it-IT" err="1">
                <a:latin typeface="Cambria"/>
                <a:ea typeface="Cambria"/>
              </a:rPr>
              <a:t>changes</a:t>
            </a:r>
            <a:r>
              <a:rPr lang="it-IT">
                <a:latin typeface="Cambria"/>
                <a:ea typeface="Cambria"/>
              </a:rPr>
              <a:t> </a:t>
            </a:r>
            <a:r>
              <a:rPr lang="it-IT" err="1">
                <a:latin typeface="Cambria"/>
                <a:ea typeface="Cambria"/>
              </a:rPr>
              <a:t>monthly</a:t>
            </a:r>
            <a:r>
              <a:rPr lang="it-IT">
                <a:latin typeface="Cambria"/>
                <a:ea typeface="Cambria"/>
              </a:rPr>
              <a:t>.</a:t>
            </a:r>
          </a:p>
          <a:p>
            <a:pPr marL="0" indent="0">
              <a:buNone/>
            </a:pPr>
            <a:endParaRPr lang="it-IT">
              <a:latin typeface="Cambria"/>
              <a:ea typeface="Cambria"/>
            </a:endParaRPr>
          </a:p>
          <a:p>
            <a:r>
              <a:rPr lang="it-IT">
                <a:latin typeface="Cambria"/>
                <a:ea typeface="Cambria"/>
              </a:rPr>
              <a:t>At the end of </a:t>
            </a:r>
            <a:r>
              <a:rPr lang="it-IT" err="1">
                <a:latin typeface="Cambria"/>
                <a:ea typeface="Cambria"/>
              </a:rPr>
              <a:t>every</a:t>
            </a:r>
            <a:r>
              <a:rPr lang="it-IT">
                <a:latin typeface="Cambria"/>
                <a:ea typeface="Cambria"/>
              </a:rPr>
              <a:t> </a:t>
            </a:r>
            <a:r>
              <a:rPr lang="it-IT" err="1">
                <a:latin typeface="Cambria"/>
                <a:ea typeface="Cambria"/>
              </a:rPr>
              <a:t>month</a:t>
            </a:r>
            <a:r>
              <a:rPr lang="it-IT">
                <a:latin typeface="Cambria"/>
                <a:ea typeface="Cambria"/>
              </a:rPr>
              <a:t>, </a:t>
            </a:r>
            <a:r>
              <a:rPr lang="it-IT" err="1">
                <a:latin typeface="Cambria"/>
                <a:ea typeface="Cambria"/>
              </a:rPr>
              <a:t>our</a:t>
            </a:r>
            <a:r>
              <a:rPr lang="it-IT">
                <a:latin typeface="Cambria"/>
                <a:ea typeface="Cambria"/>
              </a:rPr>
              <a:t> portfolio </a:t>
            </a:r>
            <a:r>
              <a:rPr lang="it-IT" err="1">
                <a:latin typeface="Cambria"/>
                <a:ea typeface="Cambria"/>
              </a:rPr>
              <a:t>tries</a:t>
            </a:r>
            <a:r>
              <a:rPr lang="it-IT">
                <a:latin typeface="Cambria"/>
                <a:ea typeface="Cambria"/>
              </a:rPr>
              <a:t> to replicate the </a:t>
            </a:r>
            <a:r>
              <a:rPr lang="it-IT" err="1">
                <a:latin typeface="Cambria"/>
                <a:ea typeface="Cambria"/>
              </a:rPr>
              <a:t>current</a:t>
            </a:r>
            <a:r>
              <a:rPr lang="it-IT">
                <a:latin typeface="Cambria"/>
                <a:ea typeface="Cambria"/>
              </a:rPr>
              <a:t> market portfolio</a:t>
            </a:r>
          </a:p>
          <a:p>
            <a:pPr marL="0" indent="0">
              <a:buNone/>
            </a:pPr>
            <a:endParaRPr lang="it-IT">
              <a:latin typeface="Cambria"/>
              <a:ea typeface="Cambria"/>
            </a:endParaRPr>
          </a:p>
          <a:p>
            <a:r>
              <a:rPr lang="it-IT">
                <a:latin typeface="Cambria"/>
                <a:ea typeface="Cambria"/>
              </a:rPr>
              <a:t>Room for </a:t>
            </a:r>
            <a:r>
              <a:rPr lang="it-IT" err="1">
                <a:latin typeface="Cambria"/>
                <a:ea typeface="Cambria"/>
              </a:rPr>
              <a:t>further</a:t>
            </a:r>
            <a:r>
              <a:rPr lang="it-IT">
                <a:latin typeface="Cambria"/>
                <a:ea typeface="Cambria"/>
              </a:rPr>
              <a:t> </a:t>
            </a:r>
            <a:r>
              <a:rPr lang="it-IT" err="1">
                <a:latin typeface="Cambria"/>
                <a:ea typeface="Cambria"/>
              </a:rPr>
              <a:t>improvements</a:t>
            </a:r>
            <a:r>
              <a:rPr lang="it-IT">
                <a:latin typeface="Cambria"/>
                <a:ea typeface="Cambria"/>
              </a:rPr>
              <a:t>: </a:t>
            </a:r>
            <a:r>
              <a:rPr lang="it-IT" err="1">
                <a:latin typeface="Cambria"/>
                <a:ea typeface="Cambria"/>
              </a:rPr>
              <a:t>which</a:t>
            </a:r>
            <a:r>
              <a:rPr lang="it-IT">
                <a:latin typeface="Cambria"/>
                <a:ea typeface="Cambria"/>
              </a:rPr>
              <a:t> </a:t>
            </a:r>
            <a:r>
              <a:rPr lang="it-IT" err="1">
                <a:latin typeface="Cambria"/>
                <a:ea typeface="Cambria"/>
              </a:rPr>
              <a:t>is</a:t>
            </a:r>
            <a:r>
              <a:rPr lang="it-IT">
                <a:latin typeface="Cambria"/>
                <a:ea typeface="Cambria"/>
              </a:rPr>
              <a:t> the best target </a:t>
            </a:r>
            <a:r>
              <a:rPr lang="it-IT" err="1">
                <a:latin typeface="Cambria"/>
                <a:ea typeface="Cambria"/>
              </a:rPr>
              <a:t>every</a:t>
            </a:r>
            <a:r>
              <a:rPr lang="it-IT">
                <a:latin typeface="Cambria"/>
                <a:ea typeface="Cambria"/>
              </a:rPr>
              <a:t> </a:t>
            </a:r>
            <a:r>
              <a:rPr lang="it-IT" err="1">
                <a:latin typeface="Cambria"/>
                <a:ea typeface="Cambria"/>
              </a:rPr>
              <a:t>month</a:t>
            </a:r>
            <a:r>
              <a:rPr lang="it-IT">
                <a:latin typeface="Cambria"/>
                <a:ea typeface="Cambria"/>
              </a:rPr>
              <a:t>? </a:t>
            </a:r>
          </a:p>
          <a:p>
            <a:pPr marL="457200" lvl="1" indent="0">
              <a:buNone/>
            </a:pPr>
            <a:r>
              <a:rPr lang="it-IT" err="1">
                <a:latin typeface="Cambria"/>
                <a:ea typeface="Cambria"/>
              </a:rPr>
              <a:t>We</a:t>
            </a:r>
            <a:r>
              <a:rPr lang="it-IT">
                <a:latin typeface="Cambria"/>
                <a:ea typeface="Cambria"/>
              </a:rPr>
              <a:t> </a:t>
            </a:r>
            <a:r>
              <a:rPr lang="it-IT" err="1">
                <a:latin typeface="Cambria"/>
                <a:ea typeface="Cambria"/>
              </a:rPr>
              <a:t>chose</a:t>
            </a:r>
            <a:r>
              <a:rPr lang="it-IT">
                <a:latin typeface="Cambria"/>
                <a:ea typeface="Cambria"/>
              </a:rPr>
              <a:t> the market portfolio </a:t>
            </a:r>
            <a:r>
              <a:rPr lang="it-IT" err="1">
                <a:latin typeface="Cambria"/>
                <a:ea typeface="Cambria"/>
              </a:rPr>
              <a:t>at</a:t>
            </a:r>
            <a:r>
              <a:rPr lang="it-IT">
                <a:latin typeface="Cambria"/>
                <a:ea typeface="Cambria"/>
              </a:rPr>
              <a:t> the moment of   </a:t>
            </a:r>
            <a:r>
              <a:rPr lang="it-IT" err="1">
                <a:latin typeface="Cambria"/>
                <a:ea typeface="Cambria"/>
              </a:rPr>
              <a:t>recalibration</a:t>
            </a:r>
            <a:r>
              <a:rPr lang="it-IT">
                <a:latin typeface="Cambria"/>
                <a:ea typeface="Cambria"/>
              </a:rPr>
              <a:t> </a:t>
            </a:r>
            <a:r>
              <a:rPr lang="it-IT" err="1">
                <a:latin typeface="Cambria"/>
                <a:ea typeface="Cambria"/>
              </a:rPr>
              <a:t>but</a:t>
            </a:r>
            <a:r>
              <a:rPr lang="it-IT">
                <a:latin typeface="Cambria"/>
                <a:ea typeface="Cambria"/>
              </a:rPr>
              <a:t> one can </a:t>
            </a:r>
            <a:r>
              <a:rPr lang="it-IT" err="1">
                <a:latin typeface="Cambria"/>
                <a:ea typeface="Cambria"/>
              </a:rPr>
              <a:t>choose</a:t>
            </a:r>
            <a:r>
              <a:rPr lang="it-IT">
                <a:latin typeface="Cambria"/>
                <a:ea typeface="Cambria"/>
              </a:rPr>
              <a:t> the (</a:t>
            </a:r>
            <a:r>
              <a:rPr lang="it-IT" err="1">
                <a:latin typeface="Cambria"/>
                <a:ea typeface="Cambria"/>
              </a:rPr>
              <a:t>weighted</a:t>
            </a:r>
            <a:r>
              <a:rPr lang="it-IT">
                <a:latin typeface="Cambria"/>
                <a:ea typeface="Cambria"/>
              </a:rPr>
              <a:t>) </a:t>
            </a:r>
            <a:r>
              <a:rPr lang="it-IT" err="1">
                <a:latin typeface="Cambria"/>
                <a:ea typeface="Cambria"/>
              </a:rPr>
              <a:t>average</a:t>
            </a:r>
            <a:r>
              <a:rPr lang="it-IT">
                <a:latin typeface="Cambria"/>
                <a:ea typeface="Cambria"/>
              </a:rPr>
              <a:t> </a:t>
            </a:r>
            <a:r>
              <a:rPr lang="it-IT" err="1">
                <a:latin typeface="Cambria"/>
                <a:ea typeface="Cambria"/>
              </a:rPr>
              <a:t>during</a:t>
            </a:r>
            <a:r>
              <a:rPr lang="it-IT">
                <a:latin typeface="Cambria"/>
                <a:ea typeface="Cambria"/>
              </a:rPr>
              <a:t> the last </a:t>
            </a:r>
            <a:r>
              <a:rPr lang="it-IT" err="1">
                <a:latin typeface="Cambria"/>
                <a:ea typeface="Cambria"/>
              </a:rPr>
              <a:t>month</a:t>
            </a:r>
            <a:endParaRPr lang="it-IT">
              <a:latin typeface="Cambria"/>
              <a:ea typeface="Cambria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ED69C7F-4F19-9E4E-1688-9088A6FBB9EB}"/>
              </a:ext>
            </a:extLst>
          </p:cNvPr>
          <p:cNvSpPr txBox="1">
            <a:spLocks/>
          </p:cNvSpPr>
          <p:nvPr/>
        </p:nvSpPr>
        <p:spPr>
          <a:xfrm>
            <a:off x="-1160771" y="-3396224"/>
            <a:ext cx="2335412" cy="2321087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SUMMARY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9C72DB-0905-926D-C75E-2E5E22A1AE49}"/>
              </a:ext>
            </a:extLst>
          </p:cNvPr>
          <p:cNvSpPr txBox="1">
            <a:spLocks/>
          </p:cNvSpPr>
          <p:nvPr/>
        </p:nvSpPr>
        <p:spPr>
          <a:xfrm>
            <a:off x="-973863" y="7516192"/>
            <a:ext cx="2148505" cy="2206068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LQ and VOL</a:t>
            </a:r>
          </a:p>
        </p:txBody>
      </p:sp>
    </p:spTree>
    <p:extLst>
      <p:ext uri="{BB962C8B-B14F-4D97-AF65-F5344CB8AC3E}">
        <p14:creationId xmlns:p14="http://schemas.microsoft.com/office/powerpoint/2010/main" val="1312244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e 32">
            <a:extLst>
              <a:ext uri="{FF2B5EF4-FFF2-40B4-BE49-F238E27FC236}">
                <a16:creationId xmlns:a16="http://schemas.microsoft.com/office/drawing/2014/main" id="{B7490D5E-ECB5-A21F-33A6-65DBD76C2179}"/>
              </a:ext>
            </a:extLst>
          </p:cNvPr>
          <p:cNvSpPr/>
          <p:nvPr/>
        </p:nvSpPr>
        <p:spPr>
          <a:xfrm>
            <a:off x="-16782420" y="-5082059"/>
            <a:ext cx="17295962" cy="17051546"/>
          </a:xfrm>
          <a:prstGeom prst="ellipse">
            <a:avLst/>
          </a:prstGeom>
          <a:solidFill>
            <a:srgbClr val="4209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344954A3-6DDB-7A31-51F6-431FFC84F33B}"/>
              </a:ext>
            </a:extLst>
          </p:cNvPr>
          <p:cNvSpPr txBox="1">
            <a:spLocks/>
          </p:cNvSpPr>
          <p:nvPr/>
        </p:nvSpPr>
        <p:spPr>
          <a:xfrm>
            <a:off x="3798" y="-3166"/>
            <a:ext cx="2263525" cy="2335464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THE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MARKET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PORTFOLIO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3755DF6-FE9D-28F7-4C80-2A97EC47CBEE}"/>
              </a:ext>
            </a:extLst>
          </p:cNvPr>
          <p:cNvSpPr txBox="1">
            <a:spLocks/>
          </p:cNvSpPr>
          <p:nvPr/>
        </p:nvSpPr>
        <p:spPr>
          <a:xfrm>
            <a:off x="3797" y="4655098"/>
            <a:ext cx="2148505" cy="2206068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LQ and VOL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C2A4A14-364C-68F4-5FDC-703411C17765}"/>
              </a:ext>
            </a:extLst>
          </p:cNvPr>
          <p:cNvSpPr txBox="1">
            <a:spLocks/>
          </p:cNvSpPr>
          <p:nvPr/>
        </p:nvSpPr>
        <p:spPr>
          <a:xfrm>
            <a:off x="-7156125" y="11728760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LAMBDA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=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0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3EA5E01-BB05-90CA-9B15-A30F0125D739}"/>
              </a:ext>
            </a:extLst>
          </p:cNvPr>
          <p:cNvSpPr txBox="1"/>
          <p:nvPr/>
        </p:nvSpPr>
        <p:spPr>
          <a:xfrm>
            <a:off x="4577291" y="1375833"/>
            <a:ext cx="3492500" cy="16139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D01F7-8195-9BD6-3A95-7CA0BB3B0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094" y="575959"/>
            <a:ext cx="7925601" cy="32137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 dirty="0">
                <a:latin typeface="Cambria"/>
                <a:ea typeface="Cambria"/>
              </a:rPr>
              <a:t>We have simulated a market of 20 stocks (based on the CSVs) and we computed the weights (</a:t>
            </a:r>
            <a:r>
              <a:rPr lang="en-GB" sz="2400" dirty="0" err="1">
                <a:latin typeface="Cambria"/>
                <a:ea typeface="Cambria"/>
              </a:rPr>
              <a:t>wT</a:t>
            </a:r>
            <a:r>
              <a:rPr lang="en-GB" sz="2400" dirty="0">
                <a:latin typeface="Cambria"/>
                <a:ea typeface="Cambria"/>
              </a:rPr>
              <a:t>) of the market portfolio daily (multiplying the price of a stock by the number of shares).</a:t>
            </a:r>
          </a:p>
          <a:p>
            <a:r>
              <a:rPr lang="en-GB" sz="2400" dirty="0">
                <a:latin typeface="Cambria"/>
                <a:ea typeface="Cambria"/>
              </a:rPr>
              <a:t>Every month we evaluate: the weights target the portfolio, the volume of a stock, and the return of every stock (as the average return in the month).</a:t>
            </a:r>
          </a:p>
          <a:p>
            <a:endParaRPr lang="it-IT" dirty="0">
              <a:latin typeface="Cambria"/>
              <a:ea typeface="Cambria"/>
            </a:endParaRPr>
          </a:p>
          <a:p>
            <a:endParaRPr lang="it-IT" dirty="0">
              <a:latin typeface="Cambria"/>
              <a:ea typeface="Cambria"/>
            </a:endParaRPr>
          </a:p>
          <a:p>
            <a:endParaRPr lang="it-IT" dirty="0">
              <a:latin typeface="Cambria"/>
              <a:ea typeface="Cambria"/>
            </a:endParaRPr>
          </a:p>
          <a:p>
            <a:pPr marL="0" indent="0">
              <a:buNone/>
            </a:pPr>
            <a:endParaRPr lang="it-IT" dirty="0">
              <a:latin typeface="Cambria"/>
              <a:ea typeface="Cambria"/>
            </a:endParaRPr>
          </a:p>
          <a:p>
            <a:endParaRPr lang="it-IT" dirty="0">
              <a:latin typeface="Cambria"/>
              <a:ea typeface="Cambri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EDA9C-71BC-227C-F681-F35D78981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158" y="3274017"/>
            <a:ext cx="6376781" cy="3325637"/>
          </a:xfrm>
          <a:prstGeom prst="rect">
            <a:avLst/>
          </a:prstGeom>
          <a:ln w="57150">
            <a:solidFill>
              <a:srgbClr val="86626B"/>
            </a:solidFill>
          </a:ln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C88EF10-EC8A-3832-32E5-EDEEEEFA23BD}"/>
              </a:ext>
            </a:extLst>
          </p:cNvPr>
          <p:cNvSpPr txBox="1">
            <a:spLocks/>
          </p:cNvSpPr>
          <p:nvPr/>
        </p:nvSpPr>
        <p:spPr>
          <a:xfrm>
            <a:off x="-959486" y="-3022411"/>
            <a:ext cx="2134129" cy="2206068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BASELINE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STRATEGY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4564B7B-BFEF-FB88-9CCA-0A071A3368AE}"/>
              </a:ext>
            </a:extLst>
          </p:cNvPr>
          <p:cNvSpPr txBox="1">
            <a:spLocks/>
          </p:cNvSpPr>
          <p:nvPr/>
        </p:nvSpPr>
        <p:spPr>
          <a:xfrm>
            <a:off x="1240251" y="2182194"/>
            <a:ext cx="2680467" cy="2824294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IMPLEMEN-TATION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4B31A94-2CCA-5CCA-A0B0-B084FA23B257}"/>
              </a:ext>
            </a:extLst>
          </p:cNvPr>
          <p:cNvSpPr txBox="1">
            <a:spLocks/>
          </p:cNvSpPr>
          <p:nvPr/>
        </p:nvSpPr>
        <p:spPr>
          <a:xfrm>
            <a:off x="-1505824" y="8220683"/>
            <a:ext cx="2277902" cy="2206069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CHOICE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OF </a:t>
            </a:r>
            <a:r>
              <a:rPr lang="en-US" sz="2400">
                <a:solidFill>
                  <a:schemeClr val="bg1"/>
                </a:solidFill>
                <a:latin typeface="Calibri"/>
                <a:ea typeface="Cambria"/>
                <a:cs typeface="Calibri"/>
              </a:rPr>
              <a:t>λ</a:t>
            </a:r>
            <a:endParaRPr lang="en-US" sz="2400">
              <a:solidFill>
                <a:schemeClr val="bg1"/>
              </a:solidFill>
              <a:latin typeface="Cambria"/>
              <a:ea typeface="Cambri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0406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e 32">
            <a:extLst>
              <a:ext uri="{FF2B5EF4-FFF2-40B4-BE49-F238E27FC236}">
                <a16:creationId xmlns:a16="http://schemas.microsoft.com/office/drawing/2014/main" id="{B7490D5E-ECB5-A21F-33A6-65DBD76C2179}"/>
              </a:ext>
            </a:extLst>
          </p:cNvPr>
          <p:cNvSpPr/>
          <p:nvPr/>
        </p:nvSpPr>
        <p:spPr>
          <a:xfrm>
            <a:off x="-16782420" y="-5082059"/>
            <a:ext cx="17295962" cy="17051546"/>
          </a:xfrm>
          <a:prstGeom prst="ellipse">
            <a:avLst/>
          </a:prstGeom>
          <a:solidFill>
            <a:srgbClr val="4209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7193CF16-7BCD-9ED8-DC59-58E2782B7BC6}"/>
              </a:ext>
            </a:extLst>
          </p:cNvPr>
          <p:cNvSpPr txBox="1">
            <a:spLocks/>
          </p:cNvSpPr>
          <p:nvPr/>
        </p:nvSpPr>
        <p:spPr>
          <a:xfrm>
            <a:off x="3799" y="4655098"/>
            <a:ext cx="2277902" cy="2206069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CHOICE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OF </a:t>
            </a:r>
            <a:r>
              <a:rPr lang="en-US" sz="2400">
                <a:solidFill>
                  <a:schemeClr val="bg1"/>
                </a:solidFill>
                <a:latin typeface="Calibri"/>
                <a:ea typeface="Cambria"/>
                <a:cs typeface="Calibri"/>
              </a:rPr>
              <a:t>λ</a:t>
            </a:r>
            <a:endParaRPr lang="en-US" sz="2400">
              <a:solidFill>
                <a:schemeClr val="bg1"/>
              </a:solidFill>
              <a:latin typeface="Cambria"/>
              <a:ea typeface="Cambria"/>
              <a:cs typeface="Calibri Light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6CB8D46-8260-C9F2-6B1D-D84706244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931" y="606425"/>
            <a:ext cx="8173278" cy="60196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latin typeface="Cambria"/>
                <a:ea typeface="Cambria"/>
              </a:rPr>
              <a:t>How did we make those assumptions?</a:t>
            </a:r>
            <a:endParaRPr lang="en-GB" dirty="0">
              <a:cs typeface="Calibri" panose="020F0502020204030204"/>
            </a:endParaRPr>
          </a:p>
          <a:p>
            <a:pPr lvl="1"/>
            <a:r>
              <a:rPr lang="en-GB" dirty="0" err="1">
                <a:latin typeface="Cambria"/>
                <a:ea typeface="Cambria"/>
                <a:cs typeface="Calibri"/>
              </a:rPr>
              <a:t>Lq</a:t>
            </a:r>
            <a:r>
              <a:rPr lang="en-GB" dirty="0">
                <a:latin typeface="Cambria"/>
                <a:ea typeface="Cambria"/>
                <a:cs typeface="Calibri"/>
              </a:rPr>
              <a:t> = ask-bid (doesn’t change over time in our model)</a:t>
            </a:r>
          </a:p>
          <a:p>
            <a:pPr lvl="1"/>
            <a:r>
              <a:rPr lang="en-GB" dirty="0">
                <a:latin typeface="Cambria"/>
                <a:ea typeface="Cambria"/>
                <a:cs typeface="Calibri"/>
              </a:rPr>
              <a:t>Vol = averageVolLast10Days/</a:t>
            </a:r>
            <a:r>
              <a:rPr lang="en-GB" dirty="0" err="1">
                <a:latin typeface="Cambria"/>
                <a:ea typeface="Cambria"/>
                <a:cs typeface="Calibri"/>
              </a:rPr>
              <a:t>averageVolWholePeriod</a:t>
            </a:r>
            <a:r>
              <a:rPr lang="en-GB" dirty="0">
                <a:latin typeface="Cambria"/>
                <a:ea typeface="Cambria"/>
                <a:cs typeface="Calibri"/>
              </a:rPr>
              <a:t> (changes every month)</a:t>
            </a:r>
          </a:p>
          <a:p>
            <a:r>
              <a:rPr lang="en-GB" dirty="0">
                <a:latin typeface="Cambria"/>
                <a:ea typeface="Cambria"/>
                <a:cs typeface="Calibri"/>
              </a:rPr>
              <a:t>What does it mean to choose a more convex function than another?</a:t>
            </a:r>
          </a:p>
          <a:p>
            <a:pPr lvl="1"/>
            <a:r>
              <a:rPr lang="en-GB" dirty="0">
                <a:latin typeface="Cambria"/>
                <a:ea typeface="Cambria"/>
                <a:cs typeface="Calibri"/>
              </a:rPr>
              <a:t>The bigger the weight of a stock the more illiquid it becomes, this pushes for more diverse portfolios</a:t>
            </a:r>
            <a:endParaRPr lang="en-GB" dirty="0">
              <a:latin typeface="Cambria"/>
              <a:ea typeface="Cambria"/>
            </a:endParaRPr>
          </a:p>
          <a:p>
            <a:pPr lvl="1"/>
            <a:r>
              <a:rPr lang="en-GB" dirty="0">
                <a:latin typeface="Cambria"/>
                <a:ea typeface="Cambria"/>
                <a:cs typeface="Calibri"/>
              </a:rPr>
              <a:t>We chose x^2 as a convex function</a:t>
            </a:r>
          </a:p>
          <a:p>
            <a:r>
              <a:rPr lang="en-GB" dirty="0">
                <a:latin typeface="Cambria"/>
                <a:ea typeface="Cambria"/>
              </a:rPr>
              <a:t>How does this really affect the model? </a:t>
            </a:r>
            <a:endParaRPr lang="en-GB" dirty="0">
              <a:latin typeface="Cambria"/>
              <a:ea typeface="Cambria"/>
              <a:cs typeface="Calibri"/>
            </a:endParaRPr>
          </a:p>
          <a:p>
            <a:pPr lvl="1"/>
            <a:r>
              <a:rPr lang="en-GB" dirty="0">
                <a:latin typeface="Cambria"/>
                <a:ea typeface="Cambria"/>
                <a:cs typeface="Calibri"/>
              </a:rPr>
              <a:t>It doesn't affect the model as it is, because we are considering only medium to large-cap stocks, if we included other more illiquid assets it would affect the model 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9B7BB0-5B8D-8901-111C-7C0ED49CA912}"/>
              </a:ext>
            </a:extLst>
          </p:cNvPr>
          <p:cNvSpPr txBox="1">
            <a:spLocks/>
          </p:cNvSpPr>
          <p:nvPr/>
        </p:nvSpPr>
        <p:spPr>
          <a:xfrm>
            <a:off x="-1290164" y="-3496864"/>
            <a:ext cx="2263525" cy="2335464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THE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MARKET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PORTFOLIO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2AEEF7-6CE0-0622-B173-53AC47F6FF4C}"/>
              </a:ext>
            </a:extLst>
          </p:cNvPr>
          <p:cNvSpPr txBox="1">
            <a:spLocks/>
          </p:cNvSpPr>
          <p:nvPr/>
        </p:nvSpPr>
        <p:spPr>
          <a:xfrm>
            <a:off x="1225872" y="2110306"/>
            <a:ext cx="2723599" cy="2795539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LQ and VOL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2D592E-B785-79C1-1C3E-73FFCAC88B59}"/>
              </a:ext>
            </a:extLst>
          </p:cNvPr>
          <p:cNvSpPr txBox="1">
            <a:spLocks/>
          </p:cNvSpPr>
          <p:nvPr/>
        </p:nvSpPr>
        <p:spPr>
          <a:xfrm>
            <a:off x="3798" y="-3165"/>
            <a:ext cx="2148505" cy="222044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IMPLEMEN-TATION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196FA76-04EF-E60E-6FF7-0D4B3F8B1442}"/>
              </a:ext>
            </a:extLst>
          </p:cNvPr>
          <p:cNvSpPr txBox="1">
            <a:spLocks/>
          </p:cNvSpPr>
          <p:nvPr/>
        </p:nvSpPr>
        <p:spPr>
          <a:xfrm>
            <a:off x="-1203899" y="7659968"/>
            <a:ext cx="2277902" cy="2191692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bg1"/>
                </a:solidFill>
                <a:latin typeface="Calibri"/>
                <a:ea typeface="Cambria"/>
                <a:cs typeface="Calibri"/>
              </a:rPr>
              <a:t>λ </a:t>
            </a:r>
            <a:r>
              <a:rPr lang="en-US" sz="24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= 0</a:t>
            </a:r>
          </a:p>
        </p:txBody>
      </p:sp>
    </p:spTree>
    <p:extLst>
      <p:ext uri="{BB962C8B-B14F-4D97-AF65-F5344CB8AC3E}">
        <p14:creationId xmlns:p14="http://schemas.microsoft.com/office/powerpoint/2010/main" val="3755337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5A978D7-8B97-597D-10D7-30B807FC4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5832"/>
          <a:stretch/>
        </p:blipFill>
        <p:spPr>
          <a:xfrm>
            <a:off x="5419264" y="3265080"/>
            <a:ext cx="6129269" cy="35929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Immagine 4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58B5DB25-55A4-D8CB-B8A8-4B8BFD3EC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5" r="5570" b="-2"/>
          <a:stretch/>
        </p:blipFill>
        <p:spPr>
          <a:xfrm>
            <a:off x="643467" y="-5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7C36FC-DEAA-4DCA-B0AB-7F9357FA4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045" y="643467"/>
            <a:ext cx="4661488" cy="2460741"/>
          </a:xfrm>
          <a:prstGeom prst="rect">
            <a:avLst/>
          </a:prstGeom>
          <a:solidFill>
            <a:srgbClr val="420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8C38CD-A630-49FF-8417-6792A2B13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rgbClr val="420918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23AB2D9A-3E26-47C0-C5D9-8C50EEEAE5B7}"/>
              </a:ext>
            </a:extLst>
          </p:cNvPr>
          <p:cNvSpPr/>
          <p:nvPr/>
        </p:nvSpPr>
        <p:spPr>
          <a:xfrm>
            <a:off x="-17530042" y="-5254587"/>
            <a:ext cx="17295962" cy="17051546"/>
          </a:xfrm>
          <a:prstGeom prst="ellipse">
            <a:avLst/>
          </a:prstGeom>
          <a:solidFill>
            <a:srgbClr val="4209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6DF18B7-750C-66F9-C627-1C550A4F5594}"/>
              </a:ext>
            </a:extLst>
          </p:cNvPr>
          <p:cNvSpPr txBox="1">
            <a:spLocks/>
          </p:cNvSpPr>
          <p:nvPr/>
        </p:nvSpPr>
        <p:spPr>
          <a:xfrm>
            <a:off x="-6203504" y="11056742"/>
            <a:ext cx="2148505" cy="222044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OUR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OBJECTIVE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FUNCTION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22E8CA6-5356-140A-3C96-D51F325A3F54}"/>
              </a:ext>
            </a:extLst>
          </p:cNvPr>
          <p:cNvSpPr txBox="1">
            <a:spLocks/>
          </p:cNvSpPr>
          <p:nvPr/>
        </p:nvSpPr>
        <p:spPr>
          <a:xfrm>
            <a:off x="-3820583" y="9600913"/>
            <a:ext cx="2881750" cy="2910557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MIP</a:t>
            </a:r>
          </a:p>
          <a:p>
            <a:pPr algn="ctr"/>
            <a:r>
              <a:rPr lang="en-US" sz="2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APPROACH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90767521-8DF9-310C-3A10-8D57160C445D}"/>
              </a:ext>
            </a:extLst>
          </p:cNvPr>
          <p:cNvGrpSpPr/>
          <p:nvPr/>
        </p:nvGrpSpPr>
        <p:grpSpPr>
          <a:xfrm>
            <a:off x="-1933427" y="7590839"/>
            <a:ext cx="2148505" cy="2220445"/>
            <a:chOff x="-5800938" y="-5837614"/>
            <a:chExt cx="2148505" cy="2220445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BCB90524-694D-2507-8EF6-9EC2AD83F0E3}"/>
                </a:ext>
              </a:extLst>
            </p:cNvPr>
            <p:cNvSpPr txBox="1">
              <a:spLocks/>
            </p:cNvSpPr>
            <p:nvPr/>
          </p:nvSpPr>
          <p:spPr>
            <a:xfrm>
              <a:off x="-5800938" y="-5837614"/>
              <a:ext cx="2148505" cy="2220445"/>
            </a:xfrm>
            <a:prstGeom prst="ellipse">
              <a:avLst/>
            </a:prstGeom>
            <a:noFill/>
            <a:ln w="174625" cmpd="thinThick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>
                  <a:solidFill>
                    <a:schemeClr val="bg1"/>
                  </a:solidFill>
                  <a:cs typeface="Calibri Light"/>
                </a:rPr>
                <a:t>OUR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cs typeface="Calibri Light"/>
                </a:rPr>
                <a:t>OBJECTIVE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cs typeface="Calibri Light"/>
                </a:rPr>
                <a:t>FUNCTION</a:t>
              </a:r>
            </a:p>
          </p:txBody>
        </p:sp>
        <p:pic>
          <p:nvPicPr>
            <p:cNvPr id="20" name="Immagine 19" descr="Logo of HKUST">
              <a:extLst>
                <a:ext uri="{FF2B5EF4-FFF2-40B4-BE49-F238E27FC236}">
                  <a16:creationId xmlns:a16="http://schemas.microsoft.com/office/drawing/2014/main" id="{FA1A930F-12CC-9A08-774C-60F60E3FD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263850" y="-5524470"/>
              <a:ext cx="1047750" cy="1609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4811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e 32">
            <a:extLst>
              <a:ext uri="{FF2B5EF4-FFF2-40B4-BE49-F238E27FC236}">
                <a16:creationId xmlns:a16="http://schemas.microsoft.com/office/drawing/2014/main" id="{B7490D5E-ECB5-A21F-33A6-65DBD76C2179}"/>
              </a:ext>
            </a:extLst>
          </p:cNvPr>
          <p:cNvSpPr/>
          <p:nvPr/>
        </p:nvSpPr>
        <p:spPr>
          <a:xfrm>
            <a:off x="-16669361" y="-5246582"/>
            <a:ext cx="17295962" cy="17051546"/>
          </a:xfrm>
          <a:prstGeom prst="ellipse">
            <a:avLst/>
          </a:prstGeom>
          <a:solidFill>
            <a:srgbClr val="4209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7193CF16-7BCD-9ED8-DC59-58E2782B7BC6}"/>
              </a:ext>
            </a:extLst>
          </p:cNvPr>
          <p:cNvSpPr txBox="1">
            <a:spLocks/>
          </p:cNvSpPr>
          <p:nvPr/>
        </p:nvSpPr>
        <p:spPr>
          <a:xfrm>
            <a:off x="1182742" y="2124683"/>
            <a:ext cx="2723600" cy="2781163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CHOICE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OF </a:t>
            </a:r>
            <a:r>
              <a:rPr lang="en-US" sz="2400">
                <a:solidFill>
                  <a:schemeClr val="bg1"/>
                </a:solidFill>
                <a:latin typeface="Calibri"/>
                <a:ea typeface="Cambria"/>
                <a:cs typeface="Calibri"/>
              </a:rPr>
              <a:t>λ</a:t>
            </a:r>
            <a:endParaRPr lang="en-US" sz="2400">
              <a:solidFill>
                <a:schemeClr val="bg1"/>
              </a:solidFill>
              <a:latin typeface="Cambria"/>
              <a:ea typeface="Cambria"/>
              <a:cs typeface="Calibri Light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C2A4A14-364C-68F4-5FDC-703411C17765}"/>
              </a:ext>
            </a:extLst>
          </p:cNvPr>
          <p:cNvSpPr txBox="1">
            <a:spLocks/>
          </p:cNvSpPr>
          <p:nvPr/>
        </p:nvSpPr>
        <p:spPr>
          <a:xfrm>
            <a:off x="-10578" y="4669477"/>
            <a:ext cx="2277902" cy="2191692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bg1"/>
                </a:solidFill>
                <a:latin typeface="Calibri"/>
                <a:ea typeface="Cambria"/>
                <a:cs typeface="Calibri"/>
              </a:rPr>
              <a:t>λ </a:t>
            </a:r>
            <a:r>
              <a:rPr lang="en-US" sz="24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= 0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95D72869-8C71-0F52-83B2-76A2379CE98A}"/>
              </a:ext>
            </a:extLst>
          </p:cNvPr>
          <p:cNvGrpSpPr/>
          <p:nvPr/>
        </p:nvGrpSpPr>
        <p:grpSpPr>
          <a:xfrm>
            <a:off x="-2345580" y="9895529"/>
            <a:ext cx="2148505" cy="2220445"/>
            <a:chOff x="-6863" y="-407"/>
            <a:chExt cx="2148505" cy="2220445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FFCDADC3-406B-22D5-71DD-AE01FF407EB4}"/>
                </a:ext>
              </a:extLst>
            </p:cNvPr>
            <p:cNvSpPr txBox="1">
              <a:spLocks/>
            </p:cNvSpPr>
            <p:nvPr/>
          </p:nvSpPr>
          <p:spPr>
            <a:xfrm>
              <a:off x="-6863" y="-407"/>
              <a:ext cx="2148505" cy="2220445"/>
            </a:xfrm>
            <a:prstGeom prst="ellipse">
              <a:avLst/>
            </a:prstGeom>
            <a:noFill/>
            <a:ln w="174625" cmpd="thinThick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>
                  <a:solidFill>
                    <a:schemeClr val="bg1"/>
                  </a:solidFill>
                  <a:cs typeface="Calibri Light"/>
                </a:rPr>
                <a:t>OUR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cs typeface="Calibri Light"/>
                </a:rPr>
                <a:t>OBJECTIVE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cs typeface="Calibri Light"/>
                </a:rPr>
                <a:t>FUNCTION</a:t>
              </a:r>
            </a:p>
          </p:txBody>
        </p:sp>
        <p:pic>
          <p:nvPicPr>
            <p:cNvPr id="4" name="Immagine 3" descr="Logo of HKUST">
              <a:extLst>
                <a:ext uri="{FF2B5EF4-FFF2-40B4-BE49-F238E27FC236}">
                  <a16:creationId xmlns:a16="http://schemas.microsoft.com/office/drawing/2014/main" id="{F79CE324-A21E-B1EC-473D-6B5B77769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0225" y="312737"/>
              <a:ext cx="1047750" cy="1609725"/>
            </a:xfrm>
            <a:prstGeom prst="rect">
              <a:avLst/>
            </a:prstGeom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A519348-28A0-8616-902A-348AA67DC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0736" y="370544"/>
            <a:ext cx="7893651" cy="56960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dirty="0" err="1">
                <a:latin typeface="Cambria"/>
                <a:ea typeface="Cambria"/>
              </a:rPr>
              <a:t>Everyone</a:t>
            </a:r>
            <a:r>
              <a:rPr lang="it-IT" dirty="0">
                <a:latin typeface="Cambria"/>
                <a:ea typeface="Cambria"/>
              </a:rPr>
              <a:t> </a:t>
            </a:r>
            <a:r>
              <a:rPr lang="it-IT" dirty="0" err="1">
                <a:latin typeface="Cambria"/>
                <a:ea typeface="Cambria"/>
              </a:rPr>
              <a:t>has</a:t>
            </a:r>
            <a:r>
              <a:rPr lang="it-IT" dirty="0">
                <a:latin typeface="Cambria"/>
                <a:ea typeface="Cambria"/>
              </a:rPr>
              <a:t> </a:t>
            </a:r>
            <a:r>
              <a:rPr lang="it-IT" dirty="0" err="1">
                <a:latin typeface="Cambria"/>
                <a:ea typeface="Cambria"/>
              </a:rPr>
              <a:t>is</a:t>
            </a:r>
            <a:r>
              <a:rPr lang="it-IT" dirty="0">
                <a:latin typeface="Cambria"/>
                <a:ea typeface="Cambria"/>
              </a:rPr>
              <a:t> </a:t>
            </a:r>
            <a:r>
              <a:rPr lang="it-IT" dirty="0" err="1">
                <a:latin typeface="Cambria"/>
                <a:ea typeface="Cambria"/>
              </a:rPr>
              <a:t>own</a:t>
            </a:r>
            <a:r>
              <a:rPr lang="it-IT" dirty="0">
                <a:latin typeface="Cambria"/>
                <a:ea typeface="Cambria"/>
              </a:rPr>
              <a:t> </a:t>
            </a:r>
            <a:r>
              <a:rPr lang="it-IT" dirty="0" err="1">
                <a:latin typeface="Cambria"/>
                <a:ea typeface="Cambria"/>
              </a:rPr>
              <a:t>choice</a:t>
            </a:r>
            <a:r>
              <a:rPr lang="it-IT" dirty="0">
                <a:latin typeface="Cambria"/>
                <a:ea typeface="Cambria"/>
              </a:rPr>
              <a:t> of lamba </a:t>
            </a:r>
            <a:r>
              <a:rPr lang="it-IT" dirty="0" err="1">
                <a:latin typeface="Cambria"/>
                <a:ea typeface="Cambria"/>
              </a:rPr>
              <a:t>according</a:t>
            </a:r>
            <a:r>
              <a:rPr lang="it-IT" dirty="0">
                <a:latin typeface="Cambria"/>
                <a:ea typeface="Cambria"/>
              </a:rPr>
              <a:t> to </a:t>
            </a:r>
            <a:r>
              <a:rPr lang="it-IT" dirty="0" err="1">
                <a:latin typeface="Cambria"/>
                <a:ea typeface="Cambria"/>
              </a:rPr>
              <a:t>his</a:t>
            </a:r>
            <a:r>
              <a:rPr lang="it-IT" dirty="0">
                <a:latin typeface="Cambria"/>
                <a:ea typeface="Cambria"/>
              </a:rPr>
              <a:t> situation. </a:t>
            </a:r>
          </a:p>
          <a:p>
            <a:pPr marL="0" indent="0">
              <a:buNone/>
            </a:pPr>
            <a:r>
              <a:rPr lang="it-IT" dirty="0">
                <a:latin typeface="Cambria"/>
                <a:ea typeface="Cambria"/>
              </a:rPr>
              <a:t>Some </a:t>
            </a:r>
            <a:r>
              <a:rPr lang="it-IT" dirty="0" err="1">
                <a:latin typeface="Cambria"/>
                <a:ea typeface="Cambria"/>
              </a:rPr>
              <a:t>choices</a:t>
            </a:r>
            <a:r>
              <a:rPr lang="it-IT" dirty="0">
                <a:latin typeface="Cambria"/>
                <a:ea typeface="Cambria"/>
              </a:rPr>
              <a:t> are </a:t>
            </a:r>
            <a:r>
              <a:rPr lang="it-IT" dirty="0" err="1">
                <a:latin typeface="Cambria"/>
                <a:ea typeface="Cambria"/>
              </a:rPr>
              <a:t>too</a:t>
            </a:r>
            <a:r>
              <a:rPr lang="it-IT" dirty="0">
                <a:latin typeface="Cambria"/>
                <a:ea typeface="Cambria"/>
              </a:rPr>
              <a:t> big and make the </a:t>
            </a:r>
            <a:r>
              <a:rPr lang="it-IT" dirty="0" err="1">
                <a:latin typeface="Cambria"/>
                <a:ea typeface="Cambria"/>
              </a:rPr>
              <a:t>objective</a:t>
            </a:r>
            <a:r>
              <a:rPr lang="it-IT" dirty="0">
                <a:latin typeface="Cambria"/>
                <a:ea typeface="Cambria"/>
              </a:rPr>
              <a:t> </a:t>
            </a:r>
            <a:r>
              <a:rPr lang="it-IT" dirty="0" err="1">
                <a:latin typeface="Cambria"/>
                <a:ea typeface="Cambria"/>
              </a:rPr>
              <a:t>function</a:t>
            </a:r>
            <a:r>
              <a:rPr lang="it-IT" dirty="0">
                <a:latin typeface="Cambria"/>
                <a:ea typeface="Cambria"/>
              </a:rPr>
              <a:t> </a:t>
            </a:r>
            <a:r>
              <a:rPr lang="it-IT" dirty="0" err="1">
                <a:latin typeface="Cambria"/>
                <a:ea typeface="Cambria"/>
              </a:rPr>
              <a:t>unbalanced</a:t>
            </a:r>
            <a:endParaRPr lang="it-IT" dirty="0">
              <a:latin typeface="Cambria"/>
              <a:ea typeface="Cambria"/>
              <a:cs typeface="Calibri"/>
            </a:endParaRPr>
          </a:p>
          <a:p>
            <a:endParaRPr lang="it-IT" dirty="0">
              <a:latin typeface="Cambria"/>
              <a:ea typeface="Cambria"/>
            </a:endParaRPr>
          </a:p>
        </p:txBody>
      </p:sp>
      <p:pic>
        <p:nvPicPr>
          <p:cNvPr id="17" name="Picture 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9BD62B6F-09C9-AD42-5077-EB763BA6A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987" y="2720638"/>
            <a:ext cx="3440005" cy="3330000"/>
          </a:xfrm>
          <a:prstGeom prst="rect">
            <a:avLst/>
          </a:prstGeom>
          <a:ln w="57150">
            <a:solidFill>
              <a:srgbClr val="86626B"/>
            </a:solidFill>
          </a:ln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2E16748B-90F1-9D41-8BA0-2DB6B5C4A51B}"/>
              </a:ext>
            </a:extLst>
          </p:cNvPr>
          <p:cNvSpPr txBox="1"/>
          <p:nvPr/>
        </p:nvSpPr>
        <p:spPr>
          <a:xfrm>
            <a:off x="7953695" y="3162563"/>
            <a:ext cx="3775989" cy="12230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>
                <a:latin typeface="Cambria"/>
                <a:ea typeface="Cambria"/>
              </a:rPr>
              <a:t>We modified the lambdas from the excel file to experiment different objective functions </a:t>
            </a:r>
            <a:endParaRPr lang="it-IT" dirty="0">
              <a:latin typeface="Cambria"/>
              <a:ea typeface="Cambria"/>
            </a:endParaRPr>
          </a:p>
          <a:p>
            <a:r>
              <a:rPr lang="en-GB" dirty="0">
                <a:latin typeface="Cambria"/>
                <a:ea typeface="Cambria"/>
              </a:rPr>
              <a:t>and different solutions </a:t>
            </a:r>
            <a:endParaRPr lang="en-GB" dirty="0">
              <a:latin typeface="Cambria"/>
              <a:ea typeface="Cambria"/>
              <a:cs typeface="Calibri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7D8407C-CD00-F9E2-CC52-4F2167072A1C}"/>
              </a:ext>
            </a:extLst>
          </p:cNvPr>
          <p:cNvSpPr txBox="1">
            <a:spLocks/>
          </p:cNvSpPr>
          <p:nvPr/>
        </p:nvSpPr>
        <p:spPr>
          <a:xfrm>
            <a:off x="-96844" y="-3166"/>
            <a:ext cx="2148505" cy="2206068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LQ and VOL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D0D1A60-8469-46DC-192F-E4C90C12DDC6}"/>
              </a:ext>
            </a:extLst>
          </p:cNvPr>
          <p:cNvSpPr txBox="1">
            <a:spLocks/>
          </p:cNvSpPr>
          <p:nvPr/>
        </p:nvSpPr>
        <p:spPr>
          <a:xfrm>
            <a:off x="-973862" y="-3381844"/>
            <a:ext cx="2148505" cy="222044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IMPLEMEN-TATION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17DA03B-9A43-0643-428A-A0E2EC6241A7}"/>
              </a:ext>
            </a:extLst>
          </p:cNvPr>
          <p:cNvSpPr txBox="1">
            <a:spLocks/>
          </p:cNvSpPr>
          <p:nvPr/>
        </p:nvSpPr>
        <p:spPr>
          <a:xfrm>
            <a:off x="-955769" y="7493551"/>
            <a:ext cx="2148505" cy="222044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libri"/>
                <a:ea typeface="Cambria"/>
                <a:cs typeface="Calibri"/>
              </a:rPr>
              <a:t>λ </a:t>
            </a:r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= 0</a:t>
            </a:r>
            <a:endParaRPr lang="it-IT" sz="1800">
              <a:solidFill>
                <a:schemeClr val="bg1"/>
              </a:solidFill>
            </a:endParaRP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WITHOUT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CONSTRAIN-TS</a:t>
            </a:r>
          </a:p>
        </p:txBody>
      </p:sp>
    </p:spTree>
    <p:extLst>
      <p:ext uri="{BB962C8B-B14F-4D97-AF65-F5344CB8AC3E}">
        <p14:creationId xmlns:p14="http://schemas.microsoft.com/office/powerpoint/2010/main" val="3737293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8D27C42B-4B7E-369A-98A3-7AB2FA7B9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642" y="4859729"/>
            <a:ext cx="9746068" cy="717209"/>
          </a:xfrm>
          <a:prstGeom prst="rect">
            <a:avLst/>
          </a:prstGeom>
          <a:ln w="57150">
            <a:solidFill>
              <a:srgbClr val="86626B"/>
            </a:solidFill>
          </a:ln>
        </p:spPr>
      </p:pic>
      <p:pic>
        <p:nvPicPr>
          <p:cNvPr id="13" name="Pictur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FA3D440-3D6F-D454-02AB-6D6D3B5EA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42" y="5936778"/>
            <a:ext cx="9791698" cy="717209"/>
          </a:xfrm>
          <a:prstGeom prst="rect">
            <a:avLst/>
          </a:prstGeom>
          <a:ln w="57150">
            <a:solidFill>
              <a:srgbClr val="86626B"/>
            </a:solidFill>
          </a:ln>
        </p:spPr>
      </p:pic>
      <p:sp>
        <p:nvSpPr>
          <p:cNvPr id="33" name="Ovale 32">
            <a:extLst>
              <a:ext uri="{FF2B5EF4-FFF2-40B4-BE49-F238E27FC236}">
                <a16:creationId xmlns:a16="http://schemas.microsoft.com/office/drawing/2014/main" id="{B7490D5E-ECB5-A21F-33A6-65DBD76C2179}"/>
              </a:ext>
            </a:extLst>
          </p:cNvPr>
          <p:cNvSpPr/>
          <p:nvPr/>
        </p:nvSpPr>
        <p:spPr>
          <a:xfrm>
            <a:off x="-16782420" y="-5082059"/>
            <a:ext cx="17295962" cy="17051546"/>
          </a:xfrm>
          <a:prstGeom prst="ellipse">
            <a:avLst/>
          </a:prstGeom>
          <a:solidFill>
            <a:srgbClr val="4209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7193CF16-7BCD-9ED8-DC59-58E2782B7BC6}"/>
              </a:ext>
            </a:extLst>
          </p:cNvPr>
          <p:cNvSpPr txBox="1">
            <a:spLocks/>
          </p:cNvSpPr>
          <p:nvPr/>
        </p:nvSpPr>
        <p:spPr>
          <a:xfrm>
            <a:off x="-10578" y="-3166"/>
            <a:ext cx="2292280" cy="2378597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CHOICE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OF </a:t>
            </a:r>
            <a:r>
              <a:rPr lang="en-US" sz="2000">
                <a:solidFill>
                  <a:schemeClr val="bg1"/>
                </a:solidFill>
                <a:latin typeface="Calibri"/>
                <a:ea typeface="Cambria"/>
                <a:cs typeface="Calibri"/>
              </a:rPr>
              <a:t>λ</a:t>
            </a:r>
            <a:endParaRPr lang="en-US" sz="2000">
              <a:solidFill>
                <a:schemeClr val="bg1"/>
              </a:solidFill>
              <a:latin typeface="Cambria"/>
              <a:ea typeface="Cambria"/>
              <a:cs typeface="Calibri Light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C2A4A14-364C-68F4-5FDC-703411C17765}"/>
              </a:ext>
            </a:extLst>
          </p:cNvPr>
          <p:cNvSpPr txBox="1">
            <a:spLocks/>
          </p:cNvSpPr>
          <p:nvPr/>
        </p:nvSpPr>
        <p:spPr>
          <a:xfrm>
            <a:off x="1203351" y="2116059"/>
            <a:ext cx="2709222" cy="2766786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  <a:latin typeface="Calibri"/>
                <a:ea typeface="Cambria"/>
                <a:cs typeface="Calibri"/>
              </a:rPr>
              <a:t>λ </a:t>
            </a:r>
            <a:r>
              <a:rPr lang="en-US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= 0</a:t>
            </a:r>
            <a:endParaRPr lang="it-IT">
              <a:solidFill>
                <a:schemeClr val="bg1"/>
              </a:solidFill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4189976-781F-378C-EA83-1303FB824918}"/>
              </a:ext>
            </a:extLst>
          </p:cNvPr>
          <p:cNvGrpSpPr/>
          <p:nvPr/>
        </p:nvGrpSpPr>
        <p:grpSpPr>
          <a:xfrm>
            <a:off x="-2465391" y="9348230"/>
            <a:ext cx="2148505" cy="2220445"/>
            <a:chOff x="-6863" y="-407"/>
            <a:chExt cx="2148505" cy="2220445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EFC2613C-517F-651B-7FB4-D440535B9638}"/>
                </a:ext>
              </a:extLst>
            </p:cNvPr>
            <p:cNvSpPr txBox="1">
              <a:spLocks/>
            </p:cNvSpPr>
            <p:nvPr/>
          </p:nvSpPr>
          <p:spPr>
            <a:xfrm>
              <a:off x="-6863" y="-407"/>
              <a:ext cx="2148505" cy="2220445"/>
            </a:xfrm>
            <a:prstGeom prst="ellipse">
              <a:avLst/>
            </a:prstGeom>
            <a:noFill/>
            <a:ln w="174625" cmpd="thinThick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>
                  <a:solidFill>
                    <a:schemeClr val="bg1"/>
                  </a:solidFill>
                  <a:cs typeface="Calibri Light"/>
                </a:rPr>
                <a:t>OUR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cs typeface="Calibri Light"/>
                </a:rPr>
                <a:t>OBJECTIVE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cs typeface="Calibri Light"/>
                </a:rPr>
                <a:t>FUNCTION</a:t>
              </a:r>
            </a:p>
          </p:txBody>
        </p:sp>
        <p:pic>
          <p:nvPicPr>
            <p:cNvPr id="4" name="Immagine 3" descr="Logo of HKUST">
              <a:extLst>
                <a:ext uri="{FF2B5EF4-FFF2-40B4-BE49-F238E27FC236}">
                  <a16:creationId xmlns:a16="http://schemas.microsoft.com/office/drawing/2014/main" id="{749F3624-E888-6E40-34D3-4E156F68A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0225" y="312737"/>
              <a:ext cx="1047750" cy="1609725"/>
            </a:xfrm>
            <a:prstGeom prst="rect">
              <a:avLst/>
            </a:prstGeom>
          </p:spPr>
        </p:pic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B98F9FE-0706-B268-CEDD-DF95542B8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9802" y="204013"/>
            <a:ext cx="8360680" cy="50386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800" dirty="0" err="1">
                <a:latin typeface="Cambria"/>
                <a:ea typeface="Cambria"/>
              </a:rPr>
              <a:t>Is</a:t>
            </a:r>
            <a:r>
              <a:rPr lang="it-IT" sz="2800" dirty="0">
                <a:latin typeface="Cambria"/>
                <a:ea typeface="Cambria"/>
              </a:rPr>
              <a:t> the </a:t>
            </a:r>
            <a:r>
              <a:rPr lang="it-IT" sz="2800" dirty="0" err="1">
                <a:latin typeface="Cambria"/>
                <a:ea typeface="Cambria"/>
              </a:rPr>
              <a:t>only</a:t>
            </a:r>
            <a:r>
              <a:rPr lang="it-IT" sz="2800" dirty="0">
                <a:latin typeface="Cambria"/>
                <a:ea typeface="Cambria"/>
              </a:rPr>
              <a:t> </a:t>
            </a:r>
            <a:r>
              <a:rPr lang="it-IT" sz="2800" dirty="0" err="1">
                <a:latin typeface="Cambria"/>
                <a:ea typeface="Cambria"/>
              </a:rPr>
              <a:t>purpose</a:t>
            </a:r>
            <a:r>
              <a:rPr lang="it-IT" sz="2800" dirty="0">
                <a:latin typeface="Cambria"/>
                <a:ea typeface="Cambria"/>
              </a:rPr>
              <a:t> of </a:t>
            </a:r>
            <a:r>
              <a:rPr lang="it-IT" sz="2800" dirty="0" err="1">
                <a:latin typeface="Cambria"/>
                <a:ea typeface="Cambria"/>
              </a:rPr>
              <a:t>our</a:t>
            </a:r>
            <a:r>
              <a:rPr lang="it-IT" sz="2800" dirty="0">
                <a:latin typeface="Cambria"/>
                <a:ea typeface="Cambria"/>
              </a:rPr>
              <a:t> portfolio to replicate the target?</a:t>
            </a:r>
          </a:p>
          <a:p>
            <a:r>
              <a:rPr lang="it-IT" sz="2800" dirty="0">
                <a:latin typeface="Cambria"/>
                <a:ea typeface="Cambria"/>
              </a:rPr>
              <a:t>Yes </a:t>
            </a:r>
            <a:r>
              <a:rPr lang="it-IT" sz="2800" dirty="0" err="1">
                <a:latin typeface="Cambria"/>
                <a:ea typeface="Cambria"/>
              </a:rPr>
              <a:t>but</a:t>
            </a:r>
            <a:r>
              <a:rPr lang="it-IT" sz="2800" dirty="0">
                <a:latin typeface="Cambria"/>
                <a:ea typeface="Cambria"/>
              </a:rPr>
              <a:t> </a:t>
            </a:r>
            <a:r>
              <a:rPr lang="it-IT" sz="2800" dirty="0" err="1">
                <a:latin typeface="Cambria"/>
                <a:ea typeface="Cambria"/>
              </a:rPr>
              <a:t>still</a:t>
            </a:r>
            <a:r>
              <a:rPr lang="it-IT" sz="2800" dirty="0">
                <a:latin typeface="Cambria"/>
                <a:ea typeface="Cambria"/>
              </a:rPr>
              <a:t> </a:t>
            </a:r>
            <a:r>
              <a:rPr lang="it-IT" sz="2800" dirty="0" err="1">
                <a:latin typeface="Cambria"/>
                <a:ea typeface="Cambria"/>
              </a:rPr>
              <a:t>there</a:t>
            </a:r>
            <a:r>
              <a:rPr lang="it-IT" sz="2800" dirty="0">
                <a:latin typeface="Cambria"/>
                <a:ea typeface="Cambria"/>
              </a:rPr>
              <a:t> are some </a:t>
            </a:r>
            <a:r>
              <a:rPr lang="it-IT" sz="2800" dirty="0" err="1">
                <a:latin typeface="Cambria"/>
                <a:ea typeface="Cambria"/>
              </a:rPr>
              <a:t>active</a:t>
            </a:r>
            <a:r>
              <a:rPr lang="it-IT" sz="2800" dirty="0">
                <a:latin typeface="Cambria"/>
                <a:ea typeface="Cambria"/>
              </a:rPr>
              <a:t> </a:t>
            </a:r>
            <a:r>
              <a:rPr lang="it-IT" sz="2800" dirty="0" err="1">
                <a:latin typeface="Cambria"/>
                <a:ea typeface="Cambria"/>
              </a:rPr>
              <a:t>constraints</a:t>
            </a:r>
            <a:r>
              <a:rPr lang="it-IT" sz="2800" dirty="0">
                <a:latin typeface="Cambria"/>
                <a:ea typeface="Cambria"/>
              </a:rPr>
              <a:t> </a:t>
            </a:r>
            <a:r>
              <a:rPr lang="it-IT" sz="2800" dirty="0" err="1">
                <a:latin typeface="Cambria"/>
                <a:ea typeface="Cambria"/>
              </a:rPr>
              <a:t>related</a:t>
            </a:r>
            <a:r>
              <a:rPr lang="it-IT" dirty="0">
                <a:latin typeface="Cambria"/>
                <a:ea typeface="Cambria"/>
              </a:rPr>
              <a:t> </a:t>
            </a:r>
            <a:r>
              <a:rPr lang="it-IT" sz="2800" dirty="0">
                <a:latin typeface="Cambria"/>
                <a:ea typeface="Cambria"/>
              </a:rPr>
              <a:t>to </a:t>
            </a:r>
            <a:r>
              <a:rPr lang="it-IT" sz="2800" dirty="0" err="1">
                <a:latin typeface="Cambria"/>
                <a:ea typeface="Cambria"/>
              </a:rPr>
              <a:t>volatility</a:t>
            </a:r>
            <a:r>
              <a:rPr lang="it-IT" sz="2800" dirty="0">
                <a:latin typeface="Cambria"/>
                <a:ea typeface="Cambria"/>
              </a:rPr>
              <a:t> and </a:t>
            </a:r>
            <a:r>
              <a:rPr lang="it-IT" sz="2800" dirty="0" err="1">
                <a:latin typeface="Cambria"/>
                <a:ea typeface="Cambria"/>
              </a:rPr>
              <a:t>transaction</a:t>
            </a:r>
            <a:r>
              <a:rPr lang="it-IT" sz="2800" dirty="0">
                <a:latin typeface="Cambria"/>
                <a:ea typeface="Cambria"/>
              </a:rPr>
              <a:t> cost</a:t>
            </a:r>
            <a:r>
              <a:rPr lang="it-IT" dirty="0">
                <a:latin typeface="Cambria"/>
                <a:ea typeface="Cambria"/>
              </a:rPr>
              <a:t> </a:t>
            </a:r>
            <a:endParaRPr lang="it-IT" dirty="0">
              <a:latin typeface="Cambria"/>
              <a:ea typeface="Cambria"/>
              <a:cs typeface="Calibri" panose="020F0502020204030204"/>
            </a:endParaRPr>
          </a:p>
          <a:p>
            <a:r>
              <a:rPr lang="it-IT" sz="2800" dirty="0" err="1">
                <a:latin typeface="Cambria"/>
                <a:ea typeface="Cambria"/>
              </a:rPr>
              <a:t>If</a:t>
            </a:r>
            <a:r>
              <a:rPr lang="it-IT" sz="2800" dirty="0">
                <a:latin typeface="Cambria"/>
                <a:ea typeface="Cambria"/>
              </a:rPr>
              <a:t> </a:t>
            </a:r>
            <a:r>
              <a:rPr lang="it-IT" sz="2800" dirty="0" err="1">
                <a:latin typeface="Cambria"/>
                <a:ea typeface="Cambria"/>
              </a:rPr>
              <a:t>we</a:t>
            </a:r>
            <a:r>
              <a:rPr lang="it-IT" sz="2800" dirty="0">
                <a:latin typeface="Cambria"/>
                <a:ea typeface="Cambria"/>
              </a:rPr>
              <a:t> eliminate </a:t>
            </a:r>
            <a:r>
              <a:rPr lang="it-IT" sz="2800" dirty="0" err="1">
                <a:latin typeface="Cambria"/>
                <a:ea typeface="Cambria"/>
              </a:rPr>
              <a:t>such</a:t>
            </a:r>
            <a:r>
              <a:rPr lang="it-IT" sz="2800" dirty="0">
                <a:latin typeface="Cambria"/>
                <a:ea typeface="Cambria"/>
              </a:rPr>
              <a:t> </a:t>
            </a:r>
            <a:r>
              <a:rPr lang="it-IT" sz="2800" dirty="0" err="1">
                <a:latin typeface="Cambria"/>
                <a:ea typeface="Cambria"/>
              </a:rPr>
              <a:t>constraints</a:t>
            </a:r>
            <a:r>
              <a:rPr lang="it-IT" sz="2800" dirty="0">
                <a:latin typeface="Cambria"/>
                <a:ea typeface="Cambria"/>
              </a:rPr>
              <a:t> </a:t>
            </a:r>
            <a:r>
              <a:rPr lang="it-IT" sz="2800" dirty="0" err="1">
                <a:latin typeface="Cambria"/>
                <a:ea typeface="Cambria"/>
              </a:rPr>
              <a:t>our</a:t>
            </a:r>
            <a:r>
              <a:rPr lang="it-IT" sz="2800" dirty="0">
                <a:latin typeface="Cambria"/>
                <a:ea typeface="Cambria"/>
              </a:rPr>
              <a:t> </a:t>
            </a:r>
            <a:r>
              <a:rPr lang="it-IT" sz="2800" dirty="0" err="1">
                <a:latin typeface="Cambria"/>
                <a:ea typeface="Cambria"/>
              </a:rPr>
              <a:t>final</a:t>
            </a:r>
            <a:r>
              <a:rPr lang="it-IT" sz="2800" dirty="0">
                <a:latin typeface="Cambria"/>
                <a:ea typeface="Cambria"/>
              </a:rPr>
              <a:t> portfolio </a:t>
            </a:r>
            <a:r>
              <a:rPr lang="it-IT" sz="2800" dirty="0" err="1">
                <a:latin typeface="Cambria"/>
                <a:ea typeface="Cambria"/>
              </a:rPr>
              <a:t>shadows</a:t>
            </a:r>
            <a:r>
              <a:rPr lang="it-IT" sz="2800" dirty="0">
                <a:latin typeface="Cambria"/>
                <a:ea typeface="Cambria"/>
              </a:rPr>
              <a:t> the target portfolio (with a one-</a:t>
            </a:r>
            <a:r>
              <a:rPr lang="it-IT" sz="2800" dirty="0" err="1">
                <a:latin typeface="Cambria"/>
                <a:ea typeface="Cambria"/>
              </a:rPr>
              <a:t>month</a:t>
            </a:r>
            <a:r>
              <a:rPr lang="it-IT" sz="2800" dirty="0">
                <a:latin typeface="Cambria"/>
                <a:ea typeface="Cambria"/>
              </a:rPr>
              <a:t> delay)</a:t>
            </a:r>
            <a:endParaRPr lang="it-IT" sz="2800" dirty="0">
              <a:latin typeface="Cambria"/>
              <a:ea typeface="Cambria"/>
              <a:cs typeface="Calibri"/>
            </a:endParaRPr>
          </a:p>
          <a:p>
            <a:endParaRPr lang="it-IT" sz="2800" dirty="0">
              <a:latin typeface="Cambria"/>
              <a:ea typeface="Cambria"/>
            </a:endParaRPr>
          </a:p>
          <a:p>
            <a:endParaRPr lang="en-GB" dirty="0">
              <a:latin typeface="Cambria"/>
              <a:ea typeface="Cambria"/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6059BB8E-B3E7-6FB8-39C8-EBE2D4D25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303" y="3275885"/>
            <a:ext cx="7576252" cy="110942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6D57B47-9985-397A-B4CE-4CE169F2C51B}"/>
              </a:ext>
            </a:extLst>
          </p:cNvPr>
          <p:cNvSpPr txBox="1">
            <a:spLocks/>
          </p:cNvSpPr>
          <p:nvPr/>
        </p:nvSpPr>
        <p:spPr>
          <a:xfrm>
            <a:off x="-1016995" y="-3252449"/>
            <a:ext cx="2148505" cy="2206068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LQ and VOL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FC9C491-B830-7AE3-82FA-04B4B3FB4DBB}"/>
              </a:ext>
            </a:extLst>
          </p:cNvPr>
          <p:cNvSpPr txBox="1">
            <a:spLocks/>
          </p:cNvSpPr>
          <p:nvPr/>
        </p:nvSpPr>
        <p:spPr>
          <a:xfrm>
            <a:off x="-6863" y="4632457"/>
            <a:ext cx="2148505" cy="222044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libri"/>
                <a:ea typeface="Cambria"/>
                <a:cs typeface="Calibri"/>
              </a:rPr>
              <a:t>λ </a:t>
            </a:r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= 0</a:t>
            </a:r>
            <a:endParaRPr lang="it-IT" sz="1800">
              <a:solidFill>
                <a:schemeClr val="bg1"/>
              </a:solidFill>
            </a:endParaRP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WITHOUT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CONSTRAIN-TS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B4BCD96-3B29-A6C7-6013-7F72300D3A02}"/>
              </a:ext>
            </a:extLst>
          </p:cNvPr>
          <p:cNvSpPr txBox="1">
            <a:spLocks/>
          </p:cNvSpPr>
          <p:nvPr/>
        </p:nvSpPr>
        <p:spPr>
          <a:xfrm>
            <a:off x="-901977" y="7300533"/>
            <a:ext cx="2033486" cy="2047918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bg1"/>
                </a:solidFill>
                <a:latin typeface="Calibri"/>
                <a:ea typeface="Cambria"/>
                <a:cs typeface="Calibri"/>
              </a:rPr>
              <a:t>λ </a:t>
            </a:r>
            <a:r>
              <a:rPr lang="en-US" sz="24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= 0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WITH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CONSTRAI-NTS</a:t>
            </a:r>
          </a:p>
        </p:txBody>
      </p:sp>
    </p:spTree>
    <p:extLst>
      <p:ext uri="{BB962C8B-B14F-4D97-AF65-F5344CB8AC3E}">
        <p14:creationId xmlns:p14="http://schemas.microsoft.com/office/powerpoint/2010/main" val="2177887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7AA80B42-472C-E56E-FB5A-CDCE0ECD431F}"/>
              </a:ext>
            </a:extLst>
          </p:cNvPr>
          <p:cNvSpPr/>
          <p:nvPr/>
        </p:nvSpPr>
        <p:spPr>
          <a:xfrm>
            <a:off x="2884233" y="4330393"/>
            <a:ext cx="2918601" cy="2530414"/>
          </a:xfrm>
          <a:prstGeom prst="rect">
            <a:avLst/>
          </a:prstGeom>
          <a:solidFill>
            <a:srgbClr val="86626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B7490D5E-ECB5-A21F-33A6-65DBD76C2179}"/>
              </a:ext>
            </a:extLst>
          </p:cNvPr>
          <p:cNvSpPr/>
          <p:nvPr/>
        </p:nvSpPr>
        <p:spPr>
          <a:xfrm>
            <a:off x="-16782420" y="-5082059"/>
            <a:ext cx="17295962" cy="17051546"/>
          </a:xfrm>
          <a:prstGeom prst="ellipse">
            <a:avLst/>
          </a:prstGeom>
          <a:solidFill>
            <a:srgbClr val="4209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C2A4A14-364C-68F4-5FDC-703411C17765}"/>
              </a:ext>
            </a:extLst>
          </p:cNvPr>
          <p:cNvSpPr txBox="1">
            <a:spLocks/>
          </p:cNvSpPr>
          <p:nvPr/>
        </p:nvSpPr>
        <p:spPr>
          <a:xfrm>
            <a:off x="10029" y="2587"/>
            <a:ext cx="2047864" cy="2076673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bg1"/>
                </a:solidFill>
                <a:latin typeface="Calibri"/>
                <a:ea typeface="Cambria"/>
                <a:cs typeface="Calibri"/>
              </a:rPr>
              <a:t>λ </a:t>
            </a:r>
            <a:r>
              <a:rPr lang="en-US" sz="24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= 0</a:t>
            </a:r>
            <a:endParaRPr lang="it-IT" sz="2400">
              <a:solidFill>
                <a:schemeClr val="bg1"/>
              </a:solidFill>
              <a:cs typeface="Calibri Light" panose="020F03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B3D46-8862-52CE-7954-CF9A35AC203E}"/>
              </a:ext>
            </a:extLst>
          </p:cNvPr>
          <p:cNvSpPr txBox="1">
            <a:spLocks/>
          </p:cNvSpPr>
          <p:nvPr/>
        </p:nvSpPr>
        <p:spPr>
          <a:xfrm>
            <a:off x="3797" y="4813250"/>
            <a:ext cx="2033486" cy="2047918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bg1"/>
                </a:solidFill>
                <a:latin typeface="Calibri"/>
                <a:ea typeface="Cambria"/>
                <a:cs typeface="Calibri"/>
              </a:rPr>
              <a:t>λ </a:t>
            </a:r>
            <a:r>
              <a:rPr lang="en-US" sz="24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= 0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WITH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CONSTRAI-NTS</a:t>
            </a:r>
          </a:p>
        </p:txBody>
      </p:sp>
      <p:pic>
        <p:nvPicPr>
          <p:cNvPr id="8" name="Content Placeholder 5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65FB0E25-7251-D5C8-E85D-8BCA32196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5" r="8789" b="8526"/>
          <a:stretch/>
        </p:blipFill>
        <p:spPr>
          <a:xfrm>
            <a:off x="3538112" y="-67598"/>
            <a:ext cx="8394957" cy="6871470"/>
          </a:xfrm>
          <a:prstGeom prst="rect">
            <a:avLst/>
          </a:prstGeom>
          <a:ln w="28575">
            <a:solidFill>
              <a:srgbClr val="86626B"/>
            </a:solidFill>
          </a:ln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ABBD9E9-F006-3DEE-C6DC-9839EEA7C489}"/>
              </a:ext>
            </a:extLst>
          </p:cNvPr>
          <p:cNvSpPr txBox="1">
            <a:spLocks/>
          </p:cNvSpPr>
          <p:nvPr/>
        </p:nvSpPr>
        <p:spPr>
          <a:xfrm>
            <a:off x="-1462691" y="-3726902"/>
            <a:ext cx="2292280" cy="2378597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CHOICE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OF </a:t>
            </a:r>
            <a:r>
              <a:rPr lang="en-US" sz="2000">
                <a:solidFill>
                  <a:schemeClr val="bg1"/>
                </a:solidFill>
                <a:latin typeface="Calibri"/>
                <a:ea typeface="Cambria"/>
                <a:cs typeface="Calibri"/>
              </a:rPr>
              <a:t>λ</a:t>
            </a:r>
            <a:endParaRPr lang="en-US" sz="2000">
              <a:solidFill>
                <a:schemeClr val="bg1"/>
              </a:solidFill>
              <a:latin typeface="Cambria"/>
              <a:ea typeface="Cambria"/>
              <a:cs typeface="Calibri Light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7E1B95E-B005-FEC0-0D00-DC2414F7FBEA}"/>
              </a:ext>
            </a:extLst>
          </p:cNvPr>
          <p:cNvSpPr txBox="1">
            <a:spLocks/>
          </p:cNvSpPr>
          <p:nvPr/>
        </p:nvSpPr>
        <p:spPr>
          <a:xfrm>
            <a:off x="884532" y="2073287"/>
            <a:ext cx="2723599" cy="276678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bg1"/>
                </a:solidFill>
                <a:latin typeface="Calibri"/>
                <a:ea typeface="Cambria"/>
                <a:cs typeface="Calibri"/>
              </a:rPr>
              <a:t>λ </a:t>
            </a:r>
            <a:r>
              <a:rPr lang="en-US" sz="24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= 0</a:t>
            </a:r>
            <a:endParaRPr lang="it-IT" sz="2400">
              <a:solidFill>
                <a:schemeClr val="bg1"/>
              </a:solidFill>
              <a:cs typeface="Calibri Light"/>
            </a:endParaRPr>
          </a:p>
          <a:p>
            <a:pPr algn="ctr"/>
            <a:r>
              <a:rPr lang="en-US" sz="24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WITHOUT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CONSTRAIN-TS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BD043C-D296-AE26-03BC-79A2B0635200}"/>
              </a:ext>
            </a:extLst>
          </p:cNvPr>
          <p:cNvSpPr txBox="1">
            <a:spLocks/>
          </p:cNvSpPr>
          <p:nvPr/>
        </p:nvSpPr>
        <p:spPr>
          <a:xfrm>
            <a:off x="-972063" y="7419747"/>
            <a:ext cx="2148505" cy="222044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λ</a:t>
            </a:r>
            <a:r>
              <a:rPr lang="en-US" sz="24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α</a:t>
            </a:r>
            <a:r>
              <a:rPr lang="en-GB" sz="2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 = 1</a:t>
            </a:r>
            <a:endParaRPr lang="en-US" sz="2800">
              <a:solidFill>
                <a:schemeClr val="bg1"/>
              </a:solidFill>
              <a:latin typeface="Cambria"/>
              <a:ea typeface="Cambria"/>
              <a:cs typeface="Calibri Light"/>
            </a:endParaRPr>
          </a:p>
          <a:p>
            <a:pPr algn="ctr"/>
            <a:endParaRPr lang="en-US" sz="1100">
              <a:solidFill>
                <a:schemeClr val="bg1"/>
              </a:solidFill>
              <a:latin typeface="Cambria"/>
              <a:ea typeface="Cambri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66024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7AA80B42-472C-E56E-FB5A-CDCE0ECD431F}"/>
              </a:ext>
            </a:extLst>
          </p:cNvPr>
          <p:cNvSpPr/>
          <p:nvPr/>
        </p:nvSpPr>
        <p:spPr>
          <a:xfrm>
            <a:off x="3258044" y="4330393"/>
            <a:ext cx="2918601" cy="2530414"/>
          </a:xfrm>
          <a:prstGeom prst="rect">
            <a:avLst/>
          </a:prstGeom>
          <a:solidFill>
            <a:srgbClr val="86626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Content Placeholder 8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13ED23A4-B89F-9A9A-70CE-784D3A91D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59" r="8749" b="7976"/>
          <a:stretch/>
        </p:blipFill>
        <p:spPr>
          <a:xfrm>
            <a:off x="3847458" y="1931"/>
            <a:ext cx="7985335" cy="6689112"/>
          </a:xfrm>
          <a:prstGeom prst="rect">
            <a:avLst/>
          </a:prstGeom>
          <a:ln w="28575">
            <a:solidFill>
              <a:srgbClr val="86626B"/>
            </a:solidFill>
          </a:ln>
        </p:spPr>
      </p:pic>
      <p:sp>
        <p:nvSpPr>
          <p:cNvPr id="33" name="Ovale 32">
            <a:extLst>
              <a:ext uri="{FF2B5EF4-FFF2-40B4-BE49-F238E27FC236}">
                <a16:creationId xmlns:a16="http://schemas.microsoft.com/office/drawing/2014/main" id="{B7490D5E-ECB5-A21F-33A6-65DBD76C2179}"/>
              </a:ext>
            </a:extLst>
          </p:cNvPr>
          <p:cNvSpPr/>
          <p:nvPr/>
        </p:nvSpPr>
        <p:spPr>
          <a:xfrm>
            <a:off x="-16782420" y="-5082059"/>
            <a:ext cx="17295962" cy="17051546"/>
          </a:xfrm>
          <a:prstGeom prst="ellipse">
            <a:avLst/>
          </a:prstGeom>
          <a:solidFill>
            <a:srgbClr val="4209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C2A4A14-364C-68F4-5FDC-703411C17765}"/>
              </a:ext>
            </a:extLst>
          </p:cNvPr>
          <p:cNvSpPr txBox="1">
            <a:spLocks/>
          </p:cNvSpPr>
          <p:nvPr/>
        </p:nvSpPr>
        <p:spPr>
          <a:xfrm>
            <a:off x="-1140160" y="-3217941"/>
            <a:ext cx="2047864" cy="2076673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bg1"/>
                </a:solidFill>
                <a:latin typeface="Calibri"/>
                <a:cs typeface="Calibri"/>
              </a:rPr>
              <a:t>λ </a:t>
            </a:r>
            <a:r>
              <a:rPr lang="en-US" sz="24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= 0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2BE1EB-B895-27D3-B59E-BFDE5832F448}"/>
              </a:ext>
            </a:extLst>
          </p:cNvPr>
          <p:cNvSpPr txBox="1">
            <a:spLocks/>
          </p:cNvSpPr>
          <p:nvPr/>
        </p:nvSpPr>
        <p:spPr>
          <a:xfrm>
            <a:off x="-6863" y="2947"/>
            <a:ext cx="2148505" cy="222044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libri"/>
                <a:ea typeface="Cambria"/>
                <a:cs typeface="Calibri"/>
              </a:rPr>
              <a:t>λ </a:t>
            </a:r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= 0</a:t>
            </a:r>
            <a:endParaRPr lang="it-IT" sz="1800">
              <a:solidFill>
                <a:schemeClr val="bg1"/>
              </a:solidFill>
            </a:endParaRP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WITHOUT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CONSTRAIN-TS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9F8F6C7-05F5-F9AD-4A6C-378DFEB7D68A}"/>
              </a:ext>
            </a:extLst>
          </p:cNvPr>
          <p:cNvSpPr txBox="1">
            <a:spLocks/>
          </p:cNvSpPr>
          <p:nvPr/>
        </p:nvSpPr>
        <p:spPr>
          <a:xfrm>
            <a:off x="1168363" y="2052798"/>
            <a:ext cx="2752353" cy="2795540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solidFill>
                  <a:schemeClr val="bg1"/>
                </a:solidFill>
                <a:latin typeface="Calibri"/>
                <a:ea typeface="Cambria"/>
                <a:cs typeface="Calibri"/>
              </a:rPr>
              <a:t>λ </a:t>
            </a:r>
            <a:r>
              <a:rPr lang="en-US" sz="3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= 0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WITH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CONSTRAI-NTS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BE478F9-C617-3F7D-C815-6B7A240F80D4}"/>
              </a:ext>
            </a:extLst>
          </p:cNvPr>
          <p:cNvSpPr txBox="1">
            <a:spLocks/>
          </p:cNvSpPr>
          <p:nvPr/>
        </p:nvSpPr>
        <p:spPr>
          <a:xfrm>
            <a:off x="-9347" y="4622773"/>
            <a:ext cx="2214470" cy="2235246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λ</a:t>
            </a:r>
            <a:r>
              <a:rPr lang="en-US" sz="32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α</a:t>
            </a:r>
            <a:r>
              <a:rPr lang="en-GB" sz="36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 = 1</a:t>
            </a:r>
            <a:endParaRPr lang="it-IT" sz="360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DFA43E-792F-F248-8401-786595FBF183}"/>
              </a:ext>
            </a:extLst>
          </p:cNvPr>
          <p:cNvSpPr txBox="1">
            <a:spLocks/>
          </p:cNvSpPr>
          <p:nvPr/>
        </p:nvSpPr>
        <p:spPr>
          <a:xfrm>
            <a:off x="-1200663" y="7838847"/>
            <a:ext cx="2148505" cy="222044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λ</a:t>
            </a:r>
            <a:r>
              <a:rPr lang="en-US" sz="320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names</a:t>
            </a:r>
            <a:r>
              <a:rPr lang="en-GB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 </a:t>
            </a:r>
            <a:r>
              <a:rPr lang="en-GB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= 0.1</a:t>
            </a:r>
          </a:p>
        </p:txBody>
      </p:sp>
    </p:spTree>
    <p:extLst>
      <p:ext uri="{BB962C8B-B14F-4D97-AF65-F5344CB8AC3E}">
        <p14:creationId xmlns:p14="http://schemas.microsoft.com/office/powerpoint/2010/main" val="1987635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7AA80B42-472C-E56E-FB5A-CDCE0ECD431F}"/>
              </a:ext>
            </a:extLst>
          </p:cNvPr>
          <p:cNvSpPr/>
          <p:nvPr/>
        </p:nvSpPr>
        <p:spPr>
          <a:xfrm>
            <a:off x="3258044" y="4330393"/>
            <a:ext cx="2918601" cy="2530414"/>
          </a:xfrm>
          <a:prstGeom prst="rect">
            <a:avLst/>
          </a:prstGeom>
          <a:solidFill>
            <a:srgbClr val="86626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5" descr="A graph of a number of graphs&#10;&#10;Description automatically generated with medium confidence">
            <a:extLst>
              <a:ext uri="{FF2B5EF4-FFF2-40B4-BE49-F238E27FC236}">
                <a16:creationId xmlns:a16="http://schemas.microsoft.com/office/drawing/2014/main" id="{26AA0F56-8630-17E9-EEBA-3CA85AEC4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076" y="1714025"/>
            <a:ext cx="7272526" cy="5489157"/>
          </a:xfrm>
          <a:prstGeom prst="rect">
            <a:avLst/>
          </a:prstGeom>
        </p:spPr>
      </p:pic>
      <p:sp>
        <p:nvSpPr>
          <p:cNvPr id="33" name="Ovale 32">
            <a:extLst>
              <a:ext uri="{FF2B5EF4-FFF2-40B4-BE49-F238E27FC236}">
                <a16:creationId xmlns:a16="http://schemas.microsoft.com/office/drawing/2014/main" id="{B7490D5E-ECB5-A21F-33A6-65DBD76C2179}"/>
              </a:ext>
            </a:extLst>
          </p:cNvPr>
          <p:cNvSpPr/>
          <p:nvPr/>
        </p:nvSpPr>
        <p:spPr>
          <a:xfrm>
            <a:off x="-16782420" y="-5082059"/>
            <a:ext cx="17295962" cy="17051546"/>
          </a:xfrm>
          <a:prstGeom prst="ellipse">
            <a:avLst/>
          </a:prstGeom>
          <a:solidFill>
            <a:srgbClr val="4209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C2A4A14-364C-68F4-5FDC-703411C17765}"/>
              </a:ext>
            </a:extLst>
          </p:cNvPr>
          <p:cNvSpPr txBox="1">
            <a:spLocks/>
          </p:cNvSpPr>
          <p:nvPr/>
        </p:nvSpPr>
        <p:spPr>
          <a:xfrm>
            <a:off x="-1140160" y="-3217941"/>
            <a:ext cx="2047864" cy="2076673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libri"/>
                <a:cs typeface="Calibri"/>
              </a:rPr>
              <a:t>λ </a:t>
            </a:r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= 0</a:t>
            </a:r>
            <a:endParaRPr lang="it-IT" sz="1800">
              <a:solidFill>
                <a:schemeClr val="bg1"/>
              </a:solidFill>
              <a:latin typeface="Cambria"/>
              <a:ea typeface="Cambria"/>
              <a:cs typeface="Calibri Light"/>
            </a:endParaRP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WITHOUT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CONSTRAIN-TS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B122581-6171-E480-6FDB-9FC4D7B705F9}"/>
              </a:ext>
            </a:extLst>
          </p:cNvPr>
          <p:cNvSpPr txBox="1">
            <a:spLocks/>
          </p:cNvSpPr>
          <p:nvPr/>
        </p:nvSpPr>
        <p:spPr>
          <a:xfrm>
            <a:off x="-6863" y="4632457"/>
            <a:ext cx="2148505" cy="222044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err="1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λ</a:t>
            </a:r>
            <a:r>
              <a:rPr lang="en-US" sz="1600" err="1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names</a:t>
            </a:r>
            <a:r>
              <a:rPr lang="en-GB" sz="24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 = 0.1</a:t>
            </a:r>
            <a:endParaRPr lang="it-IT" sz="2400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2BE1EB-B895-27D3-B59E-BFDE5832F448}"/>
              </a:ext>
            </a:extLst>
          </p:cNvPr>
          <p:cNvSpPr txBox="1">
            <a:spLocks/>
          </p:cNvSpPr>
          <p:nvPr/>
        </p:nvSpPr>
        <p:spPr>
          <a:xfrm>
            <a:off x="-6863" y="2947"/>
            <a:ext cx="2148505" cy="222044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λ </a:t>
            </a:r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= 0</a:t>
            </a:r>
            <a:endParaRPr lang="en-US" sz="1800">
              <a:solidFill>
                <a:schemeClr val="bg1"/>
              </a:solidFill>
              <a:latin typeface="Cambria"/>
              <a:ea typeface="Cambria"/>
            </a:endParaRP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WITH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CONSTRAI-NTS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9F8F6C7-05F5-F9AD-4A6C-378DFEB7D68A}"/>
              </a:ext>
            </a:extLst>
          </p:cNvPr>
          <p:cNvSpPr txBox="1">
            <a:spLocks/>
          </p:cNvSpPr>
          <p:nvPr/>
        </p:nvSpPr>
        <p:spPr>
          <a:xfrm>
            <a:off x="1010387" y="2034213"/>
            <a:ext cx="2752353" cy="2795540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λ</a:t>
            </a:r>
            <a:r>
              <a:rPr lang="en-US" sz="40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α</a:t>
            </a:r>
            <a:r>
              <a:rPr lang="en-GB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 = 1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62403B9-94AA-CC53-ED00-38A5C1442BDB}"/>
              </a:ext>
            </a:extLst>
          </p:cNvPr>
          <p:cNvSpPr txBox="1"/>
          <p:nvPr/>
        </p:nvSpPr>
        <p:spPr>
          <a:xfrm>
            <a:off x="4532779" y="383800"/>
            <a:ext cx="572900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>
                <a:latin typeface="Cambria"/>
                <a:ea typeface="Calibri"/>
                <a:cs typeface="Calibri"/>
              </a:rPr>
              <a:t>After testing we found that </a:t>
            </a:r>
            <a:r>
              <a:rPr lang="en-US" sz="3200">
                <a:latin typeface="Cambria"/>
                <a:ea typeface="Calibri"/>
                <a:cs typeface="Calibri"/>
              </a:rPr>
              <a:t>λ</a:t>
            </a:r>
            <a:r>
              <a:rPr lang="en-US" sz="2400">
                <a:solidFill>
                  <a:srgbClr val="202122"/>
                </a:solidFill>
                <a:latin typeface="Cambria"/>
                <a:ea typeface="+mn-lt"/>
                <a:cs typeface="+mn-lt"/>
              </a:rPr>
              <a:t>α</a:t>
            </a:r>
            <a:r>
              <a:rPr lang="en-GB" sz="2800">
                <a:latin typeface="Cambria"/>
                <a:ea typeface="Calibri"/>
                <a:cs typeface="Calibri"/>
              </a:rPr>
              <a:t> = 1 is a reasonable size for the parameter</a:t>
            </a:r>
            <a:endParaRPr lang="it-IT">
              <a:latin typeface="Cambria"/>
              <a:ea typeface="Cambria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AA4C2E-E9DE-D77B-E1CF-83D9AD209389}"/>
              </a:ext>
            </a:extLst>
          </p:cNvPr>
          <p:cNvSpPr txBox="1">
            <a:spLocks/>
          </p:cNvSpPr>
          <p:nvPr/>
        </p:nvSpPr>
        <p:spPr>
          <a:xfrm>
            <a:off x="-1137163" y="7711847"/>
            <a:ext cx="2148505" cy="222044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λ</a:t>
            </a:r>
            <a:r>
              <a:rPr lang="en-US" sz="240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illy</a:t>
            </a:r>
            <a:r>
              <a:rPr lang="en-GB" sz="36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 </a:t>
            </a:r>
            <a:r>
              <a:rPr lang="en-GB" sz="28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and</a:t>
            </a:r>
            <a:r>
              <a:rPr lang="en-GB" sz="36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 </a:t>
            </a:r>
            <a:r>
              <a:rPr lang="en-GB" sz="3200" err="1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λ</a:t>
            </a:r>
            <a:r>
              <a:rPr lang="en-GB" sz="1800" baseline="-25000" err="1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tc</a:t>
            </a:r>
            <a:endParaRPr lang="it-IT" sz="180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940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7AA80B42-472C-E56E-FB5A-CDCE0ECD431F}"/>
              </a:ext>
            </a:extLst>
          </p:cNvPr>
          <p:cNvSpPr/>
          <p:nvPr/>
        </p:nvSpPr>
        <p:spPr>
          <a:xfrm>
            <a:off x="3258044" y="4330393"/>
            <a:ext cx="2918601" cy="2530414"/>
          </a:xfrm>
          <a:prstGeom prst="rect">
            <a:avLst/>
          </a:prstGeom>
          <a:solidFill>
            <a:srgbClr val="86626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B7490D5E-ECB5-A21F-33A6-65DBD76C2179}"/>
              </a:ext>
            </a:extLst>
          </p:cNvPr>
          <p:cNvSpPr/>
          <p:nvPr/>
        </p:nvSpPr>
        <p:spPr>
          <a:xfrm>
            <a:off x="-16782420" y="-5082059"/>
            <a:ext cx="17295962" cy="17051546"/>
          </a:xfrm>
          <a:prstGeom prst="ellipse">
            <a:avLst/>
          </a:prstGeom>
          <a:solidFill>
            <a:srgbClr val="4209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C2A4A14-364C-68F4-5FDC-703411C17765}"/>
              </a:ext>
            </a:extLst>
          </p:cNvPr>
          <p:cNvSpPr txBox="1">
            <a:spLocks/>
          </p:cNvSpPr>
          <p:nvPr/>
        </p:nvSpPr>
        <p:spPr>
          <a:xfrm>
            <a:off x="-1140160" y="-3217941"/>
            <a:ext cx="2047864" cy="2076673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libri"/>
                <a:cs typeface="Calibri"/>
              </a:rPr>
              <a:t>λ </a:t>
            </a:r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= 0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WITH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CONSTRAI-NTS</a:t>
            </a:r>
          </a:p>
          <a:p>
            <a:pPr algn="ctr"/>
            <a:endParaRPr lang="en-US" sz="1800">
              <a:solidFill>
                <a:schemeClr val="bg1"/>
              </a:solidFill>
              <a:latin typeface="Cambria"/>
              <a:ea typeface="Cambria"/>
              <a:cs typeface="Calibri Ligh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B122581-6171-E480-6FDB-9FC4D7B705F9}"/>
              </a:ext>
            </a:extLst>
          </p:cNvPr>
          <p:cNvSpPr txBox="1">
            <a:spLocks/>
          </p:cNvSpPr>
          <p:nvPr/>
        </p:nvSpPr>
        <p:spPr>
          <a:xfrm>
            <a:off x="-6863" y="4632457"/>
            <a:ext cx="2148505" cy="222044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err="1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λ</a:t>
            </a:r>
            <a:r>
              <a:rPr lang="en-US" sz="2400" err="1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illy</a:t>
            </a:r>
            <a:r>
              <a:rPr lang="en-GB" sz="36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 </a:t>
            </a:r>
            <a:r>
              <a:rPr lang="en-GB" sz="2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and</a:t>
            </a:r>
            <a:r>
              <a:rPr lang="en-GB" sz="36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 </a:t>
            </a:r>
            <a:r>
              <a:rPr lang="en-GB" sz="3200" err="1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λ</a:t>
            </a:r>
            <a:r>
              <a:rPr lang="en-GB" sz="2400" baseline="-25000" err="1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tc</a:t>
            </a:r>
            <a:endParaRPr lang="it-IT" sz="2400" err="1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2BE1EB-B895-27D3-B59E-BFDE5832F448}"/>
              </a:ext>
            </a:extLst>
          </p:cNvPr>
          <p:cNvSpPr txBox="1">
            <a:spLocks/>
          </p:cNvSpPr>
          <p:nvPr/>
        </p:nvSpPr>
        <p:spPr>
          <a:xfrm>
            <a:off x="-6863" y="2947"/>
            <a:ext cx="2148505" cy="222044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λ</a:t>
            </a:r>
            <a:r>
              <a:rPr lang="en-US" sz="24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α</a:t>
            </a:r>
            <a:r>
              <a:rPr lang="en-GB" sz="2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 = 1</a:t>
            </a:r>
            <a:endParaRPr lang="en-US" sz="2800">
              <a:solidFill>
                <a:schemeClr val="bg1"/>
              </a:solidFill>
              <a:latin typeface="Cambria"/>
              <a:ea typeface="Cambria"/>
              <a:cs typeface="Calibri Light"/>
            </a:endParaRPr>
          </a:p>
          <a:p>
            <a:pPr algn="ctr"/>
            <a:endParaRPr lang="en-US" sz="1100">
              <a:solidFill>
                <a:schemeClr val="bg1"/>
              </a:solidFill>
              <a:latin typeface="Cambria"/>
              <a:ea typeface="Cambria"/>
              <a:cs typeface="Calibri Light"/>
            </a:endParaRPr>
          </a:p>
        </p:txBody>
      </p:sp>
      <p:pic>
        <p:nvPicPr>
          <p:cNvPr id="5" name="Content Placeholder 4" descr="A chart of data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F7F0CE62-1B31-3771-EB29-93C3E19F7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4542" y="1456764"/>
            <a:ext cx="7687011" cy="5745648"/>
          </a:xfr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9F8F6C7-05F5-F9AD-4A6C-378DFEB7D68A}"/>
              </a:ext>
            </a:extLst>
          </p:cNvPr>
          <p:cNvSpPr txBox="1">
            <a:spLocks/>
          </p:cNvSpPr>
          <p:nvPr/>
        </p:nvSpPr>
        <p:spPr>
          <a:xfrm>
            <a:off x="1010387" y="2034213"/>
            <a:ext cx="2752353" cy="2795540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λ</a:t>
            </a:r>
            <a:r>
              <a:rPr lang="en-US" sz="320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names</a:t>
            </a:r>
            <a:r>
              <a:rPr lang="en-GB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 = 0.1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62403B9-94AA-CC53-ED00-38A5C1442BDB}"/>
              </a:ext>
            </a:extLst>
          </p:cNvPr>
          <p:cNvSpPr txBox="1"/>
          <p:nvPr/>
        </p:nvSpPr>
        <p:spPr>
          <a:xfrm>
            <a:off x="4286250" y="383800"/>
            <a:ext cx="673753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>
                <a:latin typeface="Cambria"/>
                <a:ea typeface="Calibri"/>
                <a:cs typeface="Calibri"/>
              </a:rPr>
              <a:t>Choosing </a:t>
            </a:r>
            <a:r>
              <a:rPr lang="en-US" sz="2800">
                <a:latin typeface="Cambria"/>
                <a:ea typeface="Cambria"/>
                <a:cs typeface="Calibri"/>
              </a:rPr>
              <a:t>λ</a:t>
            </a:r>
            <a:r>
              <a:rPr lang="en-GB" sz="2800" baseline="-25000">
                <a:latin typeface="Cambria"/>
                <a:ea typeface="Calibri"/>
                <a:cs typeface="Calibri"/>
              </a:rPr>
              <a:t>names</a:t>
            </a:r>
            <a:r>
              <a:rPr lang="en-GB" sz="2800">
                <a:latin typeface="Cambria"/>
                <a:ea typeface="Calibri"/>
                <a:cs typeface="Calibri"/>
              </a:rPr>
              <a:t> = 0.1 gives too much importance to </a:t>
            </a:r>
            <a:r>
              <a:rPr lang="en-GB" sz="2800" b="1">
                <a:latin typeface="Cambria"/>
                <a:ea typeface="Calibri"/>
                <a:cs typeface="Calibri"/>
              </a:rPr>
              <a:t>having fewer stocks.</a:t>
            </a:r>
            <a:r>
              <a:rPr lang="en-GB" sz="2800">
                <a:latin typeface="Cambria"/>
                <a:ea typeface="Calibri"/>
                <a:cs typeface="Calibri"/>
              </a:rPr>
              <a:t> </a:t>
            </a:r>
            <a:endParaRPr lang="it-IT">
              <a:latin typeface="Cambria"/>
              <a:ea typeface="Cambria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A2D5E3-2229-BE67-AEE8-40CEDB0489AB}"/>
              </a:ext>
            </a:extLst>
          </p:cNvPr>
          <p:cNvSpPr txBox="1">
            <a:spLocks/>
          </p:cNvSpPr>
          <p:nvPr/>
        </p:nvSpPr>
        <p:spPr>
          <a:xfrm>
            <a:off x="-1086363" y="7559447"/>
            <a:ext cx="2148505" cy="222044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λ</a:t>
            </a:r>
            <a:r>
              <a:rPr lang="en-US" sz="280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sec</a:t>
            </a:r>
            <a:endParaRPr lang="it-IT" sz="2800">
              <a:solidFill>
                <a:schemeClr val="bg1"/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88312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7AA80B42-472C-E56E-FB5A-CDCE0ECD431F}"/>
              </a:ext>
            </a:extLst>
          </p:cNvPr>
          <p:cNvSpPr/>
          <p:nvPr/>
        </p:nvSpPr>
        <p:spPr>
          <a:xfrm>
            <a:off x="3258044" y="4330393"/>
            <a:ext cx="2918601" cy="2530414"/>
          </a:xfrm>
          <a:prstGeom prst="rect">
            <a:avLst/>
          </a:prstGeom>
          <a:solidFill>
            <a:srgbClr val="86626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B7490D5E-ECB5-A21F-33A6-65DBD76C2179}"/>
              </a:ext>
            </a:extLst>
          </p:cNvPr>
          <p:cNvSpPr/>
          <p:nvPr/>
        </p:nvSpPr>
        <p:spPr>
          <a:xfrm>
            <a:off x="-16782420" y="-5082059"/>
            <a:ext cx="17295962" cy="17051546"/>
          </a:xfrm>
          <a:prstGeom prst="ellipse">
            <a:avLst/>
          </a:prstGeom>
          <a:solidFill>
            <a:srgbClr val="4209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C2A4A14-364C-68F4-5FDC-703411C17765}"/>
              </a:ext>
            </a:extLst>
          </p:cNvPr>
          <p:cNvSpPr txBox="1">
            <a:spLocks/>
          </p:cNvSpPr>
          <p:nvPr/>
        </p:nvSpPr>
        <p:spPr>
          <a:xfrm>
            <a:off x="-1140160" y="-3217941"/>
            <a:ext cx="2047864" cy="2076673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λ</a:t>
            </a:r>
            <a:r>
              <a:rPr lang="en-US" sz="24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α</a:t>
            </a:r>
            <a:r>
              <a:rPr lang="en-GB" sz="2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 = 1</a:t>
            </a:r>
            <a:endParaRPr lang="en-US" sz="2800">
              <a:solidFill>
                <a:schemeClr val="bg1"/>
              </a:solidFill>
              <a:latin typeface="Cambria"/>
              <a:ea typeface="Cambria"/>
              <a:cs typeface="Calibri Ligh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B122581-6171-E480-6FDB-9FC4D7B705F9}"/>
              </a:ext>
            </a:extLst>
          </p:cNvPr>
          <p:cNvSpPr txBox="1">
            <a:spLocks/>
          </p:cNvSpPr>
          <p:nvPr/>
        </p:nvSpPr>
        <p:spPr>
          <a:xfrm>
            <a:off x="-6863" y="4632457"/>
            <a:ext cx="2148505" cy="222044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err="1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λ</a:t>
            </a:r>
            <a:r>
              <a:rPr lang="en-US" sz="2000" baseline="-25000" err="1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sec</a:t>
            </a:r>
            <a:endParaRPr lang="it-IT" sz="2000" err="1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2BE1EB-B895-27D3-B59E-BFDE5832F448}"/>
              </a:ext>
            </a:extLst>
          </p:cNvPr>
          <p:cNvSpPr txBox="1">
            <a:spLocks/>
          </p:cNvSpPr>
          <p:nvPr/>
        </p:nvSpPr>
        <p:spPr>
          <a:xfrm>
            <a:off x="-6863" y="2947"/>
            <a:ext cx="2148505" cy="222044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λ</a:t>
            </a:r>
            <a:r>
              <a:rPr lang="en-US" sz="320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names</a:t>
            </a:r>
            <a:r>
              <a:rPr lang="en-GB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 </a:t>
            </a:r>
            <a:r>
              <a:rPr lang="en-GB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= 0.1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9F8F6C7-05F5-F9AD-4A6C-378DFEB7D68A}"/>
              </a:ext>
            </a:extLst>
          </p:cNvPr>
          <p:cNvSpPr txBox="1">
            <a:spLocks/>
          </p:cNvSpPr>
          <p:nvPr/>
        </p:nvSpPr>
        <p:spPr>
          <a:xfrm>
            <a:off x="1010387" y="2034213"/>
            <a:ext cx="2752353" cy="2795540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λ</a:t>
            </a:r>
            <a:r>
              <a:rPr lang="en-US" sz="3200" dirty="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illy</a:t>
            </a:r>
            <a:r>
              <a:rPr lang="en-GB" dirty="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 </a:t>
            </a:r>
            <a:r>
              <a:rPr lang="en-GB" sz="3600" dirty="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and</a:t>
            </a:r>
            <a:r>
              <a:rPr lang="en-GB" dirty="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 </a:t>
            </a:r>
            <a:r>
              <a:rPr lang="en-GB" sz="4000" dirty="0" err="1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λ</a:t>
            </a:r>
            <a:r>
              <a:rPr lang="en-GB" sz="3200" baseline="-25000" dirty="0" err="1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tc</a:t>
            </a:r>
            <a:endParaRPr lang="en-GB" sz="3200" dirty="0">
              <a:solidFill>
                <a:schemeClr val="bg1"/>
              </a:solidFill>
              <a:latin typeface="Cambria"/>
              <a:ea typeface="Cambria"/>
              <a:cs typeface="Calibri Light"/>
            </a:endParaRPr>
          </a:p>
        </p:txBody>
      </p:sp>
      <p:pic>
        <p:nvPicPr>
          <p:cNvPr id="8" name="Content Placeholder 4" descr="A chart of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5633FDE7-363C-E89F-FF35-67E6B8BB9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346" t="8264" r="8567" b="7645"/>
          <a:stretch/>
        </p:blipFill>
        <p:spPr>
          <a:xfrm>
            <a:off x="3995207" y="1701800"/>
            <a:ext cx="6689440" cy="5156206"/>
          </a:xfr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62403B9-94AA-CC53-ED00-38A5C1442BDB}"/>
              </a:ext>
            </a:extLst>
          </p:cNvPr>
          <p:cNvSpPr txBox="1"/>
          <p:nvPr/>
        </p:nvSpPr>
        <p:spPr>
          <a:xfrm>
            <a:off x="2698750" y="-124200"/>
            <a:ext cx="9442636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>
              <a:latin typeface="Cambria"/>
              <a:ea typeface="Calibri"/>
              <a:cs typeface="Calibri"/>
            </a:endParaRPr>
          </a:p>
          <a:p>
            <a:r>
              <a:rPr lang="en-GB" dirty="0">
                <a:latin typeface="Cambria"/>
                <a:ea typeface="Calibri"/>
                <a:cs typeface="Calibri"/>
              </a:rPr>
              <a:t>With </a:t>
            </a:r>
            <a:r>
              <a:rPr lang="en-GB" dirty="0" err="1">
                <a:solidFill>
                  <a:srgbClr val="000000"/>
                </a:solidFill>
                <a:latin typeface="Cambria"/>
                <a:ea typeface="Calibri"/>
                <a:cs typeface="Calibri"/>
              </a:rPr>
              <a:t>λ</a:t>
            </a:r>
            <a:r>
              <a:rPr lang="en-GB" sz="2400" baseline="-25000" dirty="0" err="1">
                <a:solidFill>
                  <a:srgbClr val="000000"/>
                </a:solidFill>
                <a:latin typeface="Cambria"/>
                <a:ea typeface="Calibri"/>
                <a:cs typeface="Calibri"/>
              </a:rPr>
              <a:t>illy</a:t>
            </a:r>
            <a:r>
              <a:rPr lang="en-GB" dirty="0">
                <a:latin typeface="Cambria"/>
                <a:ea typeface="Calibri"/>
                <a:cs typeface="Calibri"/>
              </a:rPr>
              <a:t>=1e-4, we focus on the </a:t>
            </a:r>
            <a:r>
              <a:rPr lang="en-GB" b="1" dirty="0">
                <a:latin typeface="Cambria"/>
                <a:ea typeface="Calibri"/>
                <a:cs typeface="Calibri"/>
              </a:rPr>
              <a:t>stocks that have high liquidity</a:t>
            </a:r>
            <a:r>
              <a:rPr lang="en-GB" dirty="0">
                <a:latin typeface="Cambria"/>
                <a:ea typeface="Calibri"/>
                <a:cs typeface="Calibri"/>
              </a:rPr>
              <a:t>, so the weights of these stocks are heavier than the others.</a:t>
            </a:r>
          </a:p>
          <a:p>
            <a:endParaRPr lang="en-GB" dirty="0">
              <a:latin typeface="Cambria"/>
              <a:ea typeface="Calibri"/>
              <a:cs typeface="Calibri"/>
            </a:endParaRPr>
          </a:p>
          <a:p>
            <a:r>
              <a:rPr lang="en-GB" dirty="0">
                <a:latin typeface="Cambria"/>
                <a:ea typeface="Calibri"/>
                <a:cs typeface="Calibri"/>
              </a:rPr>
              <a:t>Choosing </a:t>
            </a:r>
            <a:r>
              <a:rPr lang="en-GB" dirty="0" err="1">
                <a:solidFill>
                  <a:srgbClr val="000000"/>
                </a:solidFill>
                <a:latin typeface="Cambria"/>
                <a:ea typeface="Calibri"/>
                <a:cs typeface="Calibri"/>
              </a:rPr>
              <a:t>λ</a:t>
            </a:r>
            <a:r>
              <a:rPr lang="en-GB" sz="2400" baseline="-25000" dirty="0" err="1">
                <a:solidFill>
                  <a:srgbClr val="000000"/>
                </a:solidFill>
                <a:latin typeface="Cambria"/>
                <a:ea typeface="Calibri"/>
                <a:cs typeface="Calibri"/>
              </a:rPr>
              <a:t>tc</a:t>
            </a:r>
            <a:r>
              <a:rPr lang="en-GB" dirty="0">
                <a:latin typeface="Cambria"/>
                <a:ea typeface="Calibri"/>
                <a:cs typeface="Calibri"/>
              </a:rPr>
              <a:t>=0.1, we don’t give too much importance to doing few transactions, and it can be seen by the</a:t>
            </a:r>
            <a:r>
              <a:rPr lang="en-GB" b="1" dirty="0">
                <a:latin typeface="Cambria"/>
                <a:ea typeface="Calibri"/>
                <a:cs typeface="Calibri"/>
              </a:rPr>
              <a:t> high frequency of changes on portfolio weights</a:t>
            </a:r>
            <a:endParaRPr lang="en-GB" dirty="0">
              <a:latin typeface="Cambria"/>
              <a:ea typeface="Calibri"/>
              <a:cs typeface="Calibri"/>
            </a:endParaRPr>
          </a:p>
          <a:p>
            <a:endParaRPr lang="en-GB" sz="2000" dirty="0">
              <a:latin typeface="Cambria"/>
              <a:ea typeface="Calibri"/>
              <a:cs typeface="Calibri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34C581-34E1-D8B8-4E51-FCB4ED597B53}"/>
              </a:ext>
            </a:extLst>
          </p:cNvPr>
          <p:cNvSpPr txBox="1">
            <a:spLocks/>
          </p:cNvSpPr>
          <p:nvPr/>
        </p:nvSpPr>
        <p:spPr>
          <a:xfrm>
            <a:off x="-1238825" y="7746273"/>
            <a:ext cx="2235743" cy="2227269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Example Portfolio</a:t>
            </a:r>
            <a:endParaRPr lang="en-US" sz="2400">
              <a:solidFill>
                <a:schemeClr val="bg1"/>
              </a:solidFill>
              <a:latin typeface="Calibri"/>
              <a:ea typeface="Cambri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2379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7AA80B42-472C-E56E-FB5A-CDCE0ECD431F}"/>
              </a:ext>
            </a:extLst>
          </p:cNvPr>
          <p:cNvSpPr/>
          <p:nvPr/>
        </p:nvSpPr>
        <p:spPr>
          <a:xfrm>
            <a:off x="3258044" y="4330393"/>
            <a:ext cx="2918601" cy="2530414"/>
          </a:xfrm>
          <a:prstGeom prst="rect">
            <a:avLst/>
          </a:prstGeom>
          <a:solidFill>
            <a:srgbClr val="86626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B7490D5E-ECB5-A21F-33A6-65DBD76C2179}"/>
              </a:ext>
            </a:extLst>
          </p:cNvPr>
          <p:cNvSpPr/>
          <p:nvPr/>
        </p:nvSpPr>
        <p:spPr>
          <a:xfrm>
            <a:off x="-16782420" y="-5082059"/>
            <a:ext cx="17295962" cy="17051546"/>
          </a:xfrm>
          <a:prstGeom prst="ellipse">
            <a:avLst/>
          </a:prstGeom>
          <a:solidFill>
            <a:srgbClr val="4209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C2A4A14-364C-68F4-5FDC-703411C17765}"/>
              </a:ext>
            </a:extLst>
          </p:cNvPr>
          <p:cNvSpPr txBox="1">
            <a:spLocks/>
          </p:cNvSpPr>
          <p:nvPr/>
        </p:nvSpPr>
        <p:spPr>
          <a:xfrm>
            <a:off x="-1140160" y="-3217941"/>
            <a:ext cx="2047864" cy="2076673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λ</a:t>
            </a:r>
            <a:r>
              <a:rPr lang="en-US" sz="320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names</a:t>
            </a:r>
            <a:r>
              <a:rPr lang="en-GB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 </a:t>
            </a:r>
            <a:r>
              <a:rPr lang="en-GB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= 1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2BE1EB-B895-27D3-B59E-BFDE5832F448}"/>
              </a:ext>
            </a:extLst>
          </p:cNvPr>
          <p:cNvSpPr txBox="1">
            <a:spLocks/>
          </p:cNvSpPr>
          <p:nvPr/>
        </p:nvSpPr>
        <p:spPr>
          <a:xfrm>
            <a:off x="-6863" y="2947"/>
            <a:ext cx="2148505" cy="222044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λ</a:t>
            </a:r>
            <a:r>
              <a:rPr lang="en-US" sz="240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illy</a:t>
            </a:r>
            <a:r>
              <a:rPr lang="en-GB" sz="36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 </a:t>
            </a:r>
            <a:r>
              <a:rPr lang="en-GB" sz="28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and</a:t>
            </a:r>
            <a:r>
              <a:rPr lang="en-GB" sz="36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 </a:t>
            </a:r>
            <a:r>
              <a:rPr lang="en-GB" sz="3200" err="1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λ</a:t>
            </a:r>
            <a:r>
              <a:rPr lang="en-GB" sz="1800" baseline="-25000" err="1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tc</a:t>
            </a:r>
            <a:endParaRPr lang="it-IT" sz="1800" err="1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9F8F6C7-05F5-F9AD-4A6C-378DFEB7D68A}"/>
              </a:ext>
            </a:extLst>
          </p:cNvPr>
          <p:cNvSpPr txBox="1">
            <a:spLocks/>
          </p:cNvSpPr>
          <p:nvPr/>
        </p:nvSpPr>
        <p:spPr>
          <a:xfrm>
            <a:off x="1010387" y="2034213"/>
            <a:ext cx="2752353" cy="2795540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err="1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λ</a:t>
            </a:r>
            <a:r>
              <a:rPr lang="en-US" sz="5400" baseline="-25000" err="1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sec</a:t>
            </a:r>
            <a:r>
              <a:rPr lang="en-US" sz="5400" baseline="-250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 </a:t>
            </a:r>
            <a:endParaRPr lang="it-IT" sz="5400" baseline="-25000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pic>
        <p:nvPicPr>
          <p:cNvPr id="3" name="Pictur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A4A44F80-354E-CF45-EF3B-86FBDBB28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597" y="2984500"/>
            <a:ext cx="3863003" cy="38735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4E9DFFC-B1FD-FBF5-96E4-231D31092D51}"/>
              </a:ext>
            </a:extLst>
          </p:cNvPr>
          <p:cNvSpPr txBox="1"/>
          <p:nvPr/>
        </p:nvSpPr>
        <p:spPr>
          <a:xfrm>
            <a:off x="4165599" y="555625"/>
            <a:ext cx="7743825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latin typeface="Cambria"/>
                <a:ea typeface="Calibri"/>
                <a:cs typeface="Calibri"/>
              </a:rPr>
              <a:t>Now we chose to have a reduced number of names and to prioritize stokes from </a:t>
            </a:r>
            <a:r>
              <a:rPr lang="en-GB" sz="2400" b="1">
                <a:latin typeface="Cambria"/>
                <a:ea typeface="Calibri"/>
                <a:cs typeface="Calibri"/>
              </a:rPr>
              <a:t>“Communication services”</a:t>
            </a:r>
            <a:r>
              <a:rPr lang="en-GB" sz="2400">
                <a:latin typeface="Cambria"/>
                <a:ea typeface="Calibri"/>
                <a:cs typeface="Calibri"/>
              </a:rPr>
              <a:t>: as a result, stocks like </a:t>
            </a:r>
            <a:r>
              <a:rPr lang="en-GB" sz="2400" b="1">
                <a:latin typeface="Cambria"/>
                <a:ea typeface="Calibri"/>
                <a:cs typeface="Calibri"/>
              </a:rPr>
              <a:t>“0700.HK”</a:t>
            </a:r>
            <a:r>
              <a:rPr lang="en-GB" sz="2400">
                <a:latin typeface="Cambria"/>
                <a:ea typeface="Calibri"/>
                <a:cs typeface="Calibri"/>
              </a:rPr>
              <a:t> make up to 50% of the portfolio.</a:t>
            </a:r>
            <a:endParaRPr lang="en-US" sz="2400">
              <a:latin typeface="Cambria"/>
              <a:ea typeface="Calibri"/>
              <a:cs typeface="Calibri"/>
            </a:endParaRPr>
          </a:p>
          <a:p>
            <a:r>
              <a:rPr lang="en-GB" sz="2400">
                <a:latin typeface="Cambria"/>
                <a:ea typeface="Calibri"/>
                <a:cs typeface="Calibri"/>
              </a:rPr>
              <a:t>This is against the idea of shadowing the target portfolio but shows the goodness of the algorithm </a:t>
            </a:r>
            <a:endParaRPr lang="en-US" sz="2400">
              <a:latin typeface="Cambria"/>
              <a:ea typeface="Calibri"/>
              <a:cs typeface="Calibri"/>
            </a:endParaRPr>
          </a:p>
          <a:p>
            <a:pPr algn="l"/>
            <a:endParaRPr lang="it-IT" sz="2400">
              <a:latin typeface="Cambria"/>
              <a:ea typeface="Calibri"/>
              <a:cs typeface="Calibri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9C104F8-4683-8AE0-7CE1-D965981A99BD}"/>
              </a:ext>
            </a:extLst>
          </p:cNvPr>
          <p:cNvSpPr txBox="1">
            <a:spLocks/>
          </p:cNvSpPr>
          <p:nvPr/>
        </p:nvSpPr>
        <p:spPr>
          <a:xfrm>
            <a:off x="5775" y="4634773"/>
            <a:ext cx="2235743" cy="2227269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Example Portfolio</a:t>
            </a:r>
            <a:endParaRPr lang="en-US" sz="2400">
              <a:solidFill>
                <a:schemeClr val="bg1"/>
              </a:solidFill>
              <a:latin typeface="Calibri"/>
              <a:ea typeface="Cambria"/>
              <a:cs typeface="Calibri"/>
            </a:endParaRP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DF85E65F-908C-1DC9-EE55-7EF1899AB805}"/>
              </a:ext>
            </a:extLst>
          </p:cNvPr>
          <p:cNvGrpSpPr/>
          <p:nvPr/>
        </p:nvGrpSpPr>
        <p:grpSpPr>
          <a:xfrm>
            <a:off x="-1138885" y="7799708"/>
            <a:ext cx="2224704" cy="2221090"/>
            <a:chOff x="-6863" y="-407"/>
            <a:chExt cx="2148505" cy="2220445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FF214F54-AEC3-E1D3-7ABC-51E0FC1C4BAB}"/>
                </a:ext>
              </a:extLst>
            </p:cNvPr>
            <p:cNvSpPr txBox="1">
              <a:spLocks/>
            </p:cNvSpPr>
            <p:nvPr/>
          </p:nvSpPr>
          <p:spPr>
            <a:xfrm>
              <a:off x="-6863" y="-407"/>
              <a:ext cx="2148505" cy="2220445"/>
            </a:xfrm>
            <a:prstGeom prst="ellipse">
              <a:avLst/>
            </a:prstGeom>
            <a:noFill/>
            <a:ln w="174625" cmpd="thinThick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>
                  <a:solidFill>
                    <a:schemeClr val="bg1"/>
                  </a:solidFill>
                  <a:cs typeface="Calibri Light"/>
                </a:rPr>
                <a:t>OUR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cs typeface="Calibri Light"/>
                </a:rPr>
                <a:t>OBJECTIVE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cs typeface="Calibri Light"/>
                </a:rPr>
                <a:t>FUNCTION</a:t>
              </a:r>
            </a:p>
          </p:txBody>
        </p:sp>
        <p:pic>
          <p:nvPicPr>
            <p:cNvPr id="20" name="Immagine 19" descr="Logo of HKUST">
              <a:extLst>
                <a:ext uri="{FF2B5EF4-FFF2-40B4-BE49-F238E27FC236}">
                  <a16:creationId xmlns:a16="http://schemas.microsoft.com/office/drawing/2014/main" id="{26A9723D-D3B7-E3BF-289C-5AC9B3EE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225" y="312737"/>
              <a:ext cx="1047750" cy="1609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8645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7AA80B42-472C-E56E-FB5A-CDCE0ECD431F}"/>
              </a:ext>
            </a:extLst>
          </p:cNvPr>
          <p:cNvSpPr/>
          <p:nvPr/>
        </p:nvSpPr>
        <p:spPr>
          <a:xfrm>
            <a:off x="3258044" y="4330393"/>
            <a:ext cx="2918601" cy="2530414"/>
          </a:xfrm>
          <a:prstGeom prst="rect">
            <a:avLst/>
          </a:prstGeom>
          <a:solidFill>
            <a:srgbClr val="86626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Content Placeholder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9677815B-279F-679D-F9EA-BBB1A434E0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6" b="8427"/>
          <a:stretch/>
        </p:blipFill>
        <p:spPr>
          <a:xfrm>
            <a:off x="3898900" y="317500"/>
            <a:ext cx="8293102" cy="6210305"/>
          </a:xfrm>
          <a:prstGeom prst="rect">
            <a:avLst/>
          </a:prstGeom>
        </p:spPr>
      </p:pic>
      <p:sp>
        <p:nvSpPr>
          <p:cNvPr id="33" name="Ovale 32">
            <a:extLst>
              <a:ext uri="{FF2B5EF4-FFF2-40B4-BE49-F238E27FC236}">
                <a16:creationId xmlns:a16="http://schemas.microsoft.com/office/drawing/2014/main" id="{B7490D5E-ECB5-A21F-33A6-65DBD76C2179}"/>
              </a:ext>
            </a:extLst>
          </p:cNvPr>
          <p:cNvSpPr/>
          <p:nvPr/>
        </p:nvSpPr>
        <p:spPr>
          <a:xfrm>
            <a:off x="-16782420" y="-5082059"/>
            <a:ext cx="17295962" cy="17051546"/>
          </a:xfrm>
          <a:prstGeom prst="ellipse">
            <a:avLst/>
          </a:prstGeom>
          <a:solidFill>
            <a:srgbClr val="4209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C2A4A14-364C-68F4-5FDC-703411C17765}"/>
              </a:ext>
            </a:extLst>
          </p:cNvPr>
          <p:cNvSpPr txBox="1">
            <a:spLocks/>
          </p:cNvSpPr>
          <p:nvPr/>
        </p:nvSpPr>
        <p:spPr>
          <a:xfrm>
            <a:off x="-1140160" y="-3217941"/>
            <a:ext cx="2047864" cy="2076673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λ</a:t>
            </a:r>
            <a:r>
              <a:rPr lang="en-US" sz="320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names</a:t>
            </a:r>
            <a:r>
              <a:rPr lang="en-GB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 </a:t>
            </a:r>
            <a:r>
              <a:rPr lang="en-GB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= 0.1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2BE1EB-B895-27D3-B59E-BFDE5832F448}"/>
              </a:ext>
            </a:extLst>
          </p:cNvPr>
          <p:cNvSpPr txBox="1">
            <a:spLocks/>
          </p:cNvSpPr>
          <p:nvPr/>
        </p:nvSpPr>
        <p:spPr>
          <a:xfrm>
            <a:off x="-6863" y="2947"/>
            <a:ext cx="2148505" cy="222044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λ</a:t>
            </a:r>
            <a:r>
              <a:rPr lang="en-US" sz="240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illy</a:t>
            </a:r>
            <a:r>
              <a:rPr lang="en-GB" sz="36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 </a:t>
            </a:r>
            <a:r>
              <a:rPr lang="en-GB" sz="28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and</a:t>
            </a:r>
            <a:r>
              <a:rPr lang="en-GB" sz="36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 </a:t>
            </a:r>
            <a:r>
              <a:rPr lang="en-GB" sz="3200" err="1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λ</a:t>
            </a:r>
            <a:r>
              <a:rPr lang="en-GB" sz="1800" baseline="-25000" err="1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tc</a:t>
            </a:r>
            <a:endParaRPr lang="it-IT" sz="1800" err="1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9F8F6C7-05F5-F9AD-4A6C-378DFEB7D68A}"/>
              </a:ext>
            </a:extLst>
          </p:cNvPr>
          <p:cNvSpPr txBox="1">
            <a:spLocks/>
          </p:cNvSpPr>
          <p:nvPr/>
        </p:nvSpPr>
        <p:spPr>
          <a:xfrm>
            <a:off x="1010387" y="2034213"/>
            <a:ext cx="2752353" cy="2795540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err="1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λ</a:t>
            </a:r>
            <a:r>
              <a:rPr lang="en-US" sz="5400" baseline="-25000" err="1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sec</a:t>
            </a:r>
            <a:r>
              <a:rPr lang="en-US" sz="5400" baseline="-250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 </a:t>
            </a:r>
            <a:endParaRPr lang="it-IT" sz="5400" baseline="-25000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9795A6-D7BD-A4F7-A08E-20F0FBD86F8F}"/>
              </a:ext>
            </a:extLst>
          </p:cNvPr>
          <p:cNvSpPr txBox="1">
            <a:spLocks/>
          </p:cNvSpPr>
          <p:nvPr/>
        </p:nvSpPr>
        <p:spPr>
          <a:xfrm>
            <a:off x="5775" y="4634773"/>
            <a:ext cx="2235743" cy="2227269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Example Portfolio</a:t>
            </a:r>
            <a:endParaRPr lang="en-US" sz="2400">
              <a:solidFill>
                <a:schemeClr val="bg1"/>
              </a:solidFill>
              <a:latin typeface="Calibri"/>
              <a:ea typeface="Cambria"/>
              <a:cs typeface="Calibri"/>
            </a:endParaRP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DE40E4BE-E704-3880-2A22-4EF7C644542A}"/>
              </a:ext>
            </a:extLst>
          </p:cNvPr>
          <p:cNvGrpSpPr/>
          <p:nvPr/>
        </p:nvGrpSpPr>
        <p:grpSpPr>
          <a:xfrm>
            <a:off x="-1100785" y="7926708"/>
            <a:ext cx="2224704" cy="2221090"/>
            <a:chOff x="-6863" y="-407"/>
            <a:chExt cx="2148505" cy="2220445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7B9C7BDF-CD62-1F51-BF50-DFC1A01442A3}"/>
                </a:ext>
              </a:extLst>
            </p:cNvPr>
            <p:cNvSpPr txBox="1">
              <a:spLocks/>
            </p:cNvSpPr>
            <p:nvPr/>
          </p:nvSpPr>
          <p:spPr>
            <a:xfrm>
              <a:off x="-6863" y="-407"/>
              <a:ext cx="2148505" cy="2220445"/>
            </a:xfrm>
            <a:prstGeom prst="ellipse">
              <a:avLst/>
            </a:prstGeom>
            <a:noFill/>
            <a:ln w="174625" cmpd="thinThick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>
                  <a:solidFill>
                    <a:schemeClr val="bg1"/>
                  </a:solidFill>
                  <a:cs typeface="Calibri Light"/>
                </a:rPr>
                <a:t>OUR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cs typeface="Calibri Light"/>
                </a:rPr>
                <a:t>OBJECTIVE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cs typeface="Calibri Light"/>
                </a:rPr>
                <a:t>FUNCTION</a:t>
              </a:r>
            </a:p>
          </p:txBody>
        </p:sp>
        <p:pic>
          <p:nvPicPr>
            <p:cNvPr id="16" name="Immagine 15" descr="Logo of HKUST">
              <a:extLst>
                <a:ext uri="{FF2B5EF4-FFF2-40B4-BE49-F238E27FC236}">
                  <a16:creationId xmlns:a16="http://schemas.microsoft.com/office/drawing/2014/main" id="{B0A85D68-D619-22F0-DB51-F3C817183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225" y="312737"/>
              <a:ext cx="1047750" cy="1609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3029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7AA80B42-472C-E56E-FB5A-CDCE0ECD431F}"/>
              </a:ext>
            </a:extLst>
          </p:cNvPr>
          <p:cNvSpPr/>
          <p:nvPr/>
        </p:nvSpPr>
        <p:spPr>
          <a:xfrm>
            <a:off x="3258044" y="4330393"/>
            <a:ext cx="2918601" cy="2530414"/>
          </a:xfrm>
          <a:prstGeom prst="rect">
            <a:avLst/>
          </a:prstGeom>
          <a:solidFill>
            <a:srgbClr val="86626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B7490D5E-ECB5-A21F-33A6-65DBD76C2179}"/>
              </a:ext>
            </a:extLst>
          </p:cNvPr>
          <p:cNvSpPr/>
          <p:nvPr/>
        </p:nvSpPr>
        <p:spPr>
          <a:xfrm>
            <a:off x="-16782420" y="-5082059"/>
            <a:ext cx="17295962" cy="17051546"/>
          </a:xfrm>
          <a:prstGeom prst="ellipse">
            <a:avLst/>
          </a:prstGeom>
          <a:solidFill>
            <a:srgbClr val="4209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C2A4A14-364C-68F4-5FDC-703411C17765}"/>
              </a:ext>
            </a:extLst>
          </p:cNvPr>
          <p:cNvSpPr txBox="1">
            <a:spLocks/>
          </p:cNvSpPr>
          <p:nvPr/>
        </p:nvSpPr>
        <p:spPr>
          <a:xfrm>
            <a:off x="-1140160" y="-3217941"/>
            <a:ext cx="2047864" cy="2076673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λ</a:t>
            </a:r>
            <a:r>
              <a:rPr lang="en-US" sz="240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illy</a:t>
            </a:r>
            <a:r>
              <a:rPr lang="en-GB" sz="36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 </a:t>
            </a:r>
            <a:r>
              <a:rPr lang="en-GB" sz="28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and</a:t>
            </a:r>
            <a:r>
              <a:rPr lang="en-GB" sz="36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 </a:t>
            </a:r>
            <a:r>
              <a:rPr lang="en-GB" sz="320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λ</a:t>
            </a:r>
            <a:r>
              <a:rPr lang="en-GB" sz="1200" baseline="-25000" err="1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tc</a:t>
            </a:r>
            <a:endParaRPr lang="en-GB" sz="1200" err="1">
              <a:solidFill>
                <a:schemeClr val="bg1"/>
              </a:solidFill>
              <a:latin typeface="Cambria"/>
              <a:ea typeface="Cambria"/>
              <a:cs typeface="Calibri Ligh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2BE1EB-B895-27D3-B59E-BFDE5832F448}"/>
              </a:ext>
            </a:extLst>
          </p:cNvPr>
          <p:cNvSpPr txBox="1">
            <a:spLocks/>
          </p:cNvSpPr>
          <p:nvPr/>
        </p:nvSpPr>
        <p:spPr>
          <a:xfrm>
            <a:off x="-6863" y="2947"/>
            <a:ext cx="2148505" cy="222044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λ</a:t>
            </a:r>
            <a:r>
              <a:rPr lang="en-US" sz="280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sec</a:t>
            </a:r>
            <a:endParaRPr lang="it-IT" sz="2800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625FAB9C-CA68-F601-9E73-6307DFC0727F}"/>
              </a:ext>
            </a:extLst>
          </p:cNvPr>
          <p:cNvGrpSpPr/>
          <p:nvPr/>
        </p:nvGrpSpPr>
        <p:grpSpPr>
          <a:xfrm>
            <a:off x="4115" y="4637408"/>
            <a:ext cx="2224704" cy="2221090"/>
            <a:chOff x="-6863" y="-407"/>
            <a:chExt cx="2148505" cy="2220445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CE7FC510-E505-A610-F253-119C2336FF36}"/>
                </a:ext>
              </a:extLst>
            </p:cNvPr>
            <p:cNvSpPr txBox="1">
              <a:spLocks/>
            </p:cNvSpPr>
            <p:nvPr/>
          </p:nvSpPr>
          <p:spPr>
            <a:xfrm>
              <a:off x="-6863" y="-407"/>
              <a:ext cx="2148505" cy="2220445"/>
            </a:xfrm>
            <a:prstGeom prst="ellipse">
              <a:avLst/>
            </a:prstGeom>
            <a:noFill/>
            <a:ln w="174625" cmpd="thinThick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>
                  <a:solidFill>
                    <a:schemeClr val="bg1"/>
                  </a:solidFill>
                  <a:cs typeface="Calibri Light"/>
                </a:rPr>
                <a:t>OUR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cs typeface="Calibri Light"/>
                </a:rPr>
                <a:t>OBJECTIVE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cs typeface="Calibri Light"/>
                </a:rPr>
                <a:t>FUNCTION</a:t>
              </a:r>
            </a:p>
          </p:txBody>
        </p:sp>
        <p:pic>
          <p:nvPicPr>
            <p:cNvPr id="6" name="Immagine 5" descr="Logo of HKUST">
              <a:extLst>
                <a:ext uri="{FF2B5EF4-FFF2-40B4-BE49-F238E27FC236}">
                  <a16:creationId xmlns:a16="http://schemas.microsoft.com/office/drawing/2014/main" id="{602C89AE-5A0A-86F9-7BAD-0C8E47AAA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0225" y="312737"/>
              <a:ext cx="1047750" cy="1609725"/>
            </a:xfrm>
            <a:prstGeom prst="rect">
              <a:avLst/>
            </a:prstGeom>
          </p:spPr>
        </p:pic>
      </p:grpSp>
      <p:pic>
        <p:nvPicPr>
          <p:cNvPr id="3" name="Pictur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5A49642F-8C10-CB74-B26C-B2135FA77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944" y="2527300"/>
            <a:ext cx="4067355" cy="40894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C6B6C4B-2CE0-A785-8971-7B94D22FAB7F}"/>
              </a:ext>
            </a:extLst>
          </p:cNvPr>
          <p:cNvSpPr txBox="1"/>
          <p:nvPr/>
        </p:nvSpPr>
        <p:spPr>
          <a:xfrm>
            <a:off x="4095750" y="857250"/>
            <a:ext cx="715010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latin typeface="Cambria"/>
                <a:ea typeface="Calibri"/>
                <a:cs typeface="Calibri"/>
              </a:rPr>
              <a:t>Idea of possible lambdas for a portfolio: we shadow the market portfolio and try to reduce the number of names and of transactions and their size.</a:t>
            </a:r>
            <a:endParaRPr lang="it-IT" sz="2400">
              <a:latin typeface="Cambria"/>
              <a:ea typeface="Calibri"/>
              <a:cs typeface="Calibri"/>
            </a:endParaRPr>
          </a:p>
          <a:p>
            <a:pPr algn="l"/>
            <a:endParaRPr lang="it-IT" sz="2400">
              <a:latin typeface="Cambria"/>
              <a:ea typeface="Calibri"/>
              <a:cs typeface="Calibri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2B761E6-18B7-C3B5-9AE8-896C0E468514}"/>
              </a:ext>
            </a:extLst>
          </p:cNvPr>
          <p:cNvSpPr txBox="1">
            <a:spLocks/>
          </p:cNvSpPr>
          <p:nvPr/>
        </p:nvSpPr>
        <p:spPr>
          <a:xfrm>
            <a:off x="1110675" y="1878873"/>
            <a:ext cx="3099343" cy="3141669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Example Portfolio</a:t>
            </a:r>
            <a:endParaRPr lang="en-US" sz="4000">
              <a:solidFill>
                <a:schemeClr val="bg1"/>
              </a:solidFill>
              <a:latin typeface="Calibri"/>
              <a:ea typeface="Cambri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5305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BB8C0D-D1EC-CBC4-7DF3-5D6186478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3568" y="3187872"/>
            <a:ext cx="9303522" cy="38497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defTabSz="804672">
              <a:spcBef>
                <a:spcPts val="880"/>
              </a:spcBef>
              <a:buNone/>
            </a:pPr>
            <a:endParaRPr lang="it-IT" sz="2450" kern="1200">
              <a:solidFill>
                <a:srgbClr val="404040"/>
              </a:solidFill>
              <a:latin typeface="Cambria"/>
              <a:ea typeface="+mn-lt"/>
              <a:cs typeface="+mn-lt"/>
            </a:endParaRPr>
          </a:p>
          <a:p>
            <a:pPr marL="200660" indent="-200660" defTabSz="804672">
              <a:spcBef>
                <a:spcPts val="880"/>
              </a:spcBef>
            </a:pPr>
            <a:endParaRPr lang="it-IT" sz="2450" kern="1200">
              <a:solidFill>
                <a:srgbClr val="404040"/>
              </a:solidFill>
              <a:latin typeface="Cambria"/>
              <a:ea typeface="Cambria"/>
              <a:cs typeface="Calibri"/>
            </a:endParaRPr>
          </a:p>
          <a:p>
            <a:pPr marL="200660" indent="-200660" defTabSz="804672">
              <a:spcBef>
                <a:spcPts val="880"/>
              </a:spcBef>
            </a:pPr>
            <a:r>
              <a:rPr lang="it-IT" sz="2450" kern="1200" err="1">
                <a:solidFill>
                  <a:srgbClr val="404040"/>
                </a:solidFill>
                <a:latin typeface="Cambria"/>
                <a:ea typeface="Cambria"/>
                <a:cs typeface="Calibri"/>
              </a:rPr>
              <a:t>Parameters</a:t>
            </a:r>
            <a:r>
              <a:rPr lang="it-IT" sz="2450" kern="1200">
                <a:solidFill>
                  <a:srgbClr val="404040"/>
                </a:solidFill>
                <a:latin typeface="Cambria"/>
                <a:ea typeface="Cambria"/>
                <a:cs typeface="Calibri"/>
              </a:rPr>
              <a:t> to </a:t>
            </a:r>
            <a:r>
              <a:rPr lang="it-IT" sz="2450" kern="1200" err="1">
                <a:solidFill>
                  <a:srgbClr val="404040"/>
                </a:solidFill>
                <a:latin typeface="Cambria"/>
                <a:ea typeface="Cambria"/>
                <a:cs typeface="Calibri"/>
              </a:rPr>
              <a:t>consider</a:t>
            </a:r>
            <a:r>
              <a:rPr lang="it-IT" sz="2450" kern="1200">
                <a:solidFill>
                  <a:srgbClr val="404040"/>
                </a:solidFill>
                <a:latin typeface="Cambria"/>
                <a:ea typeface="Cambria"/>
                <a:cs typeface="Calibri"/>
              </a:rPr>
              <a:t>:</a:t>
            </a:r>
            <a:endParaRPr lang="it-IT" sz="2450">
              <a:solidFill>
                <a:srgbClr val="404040"/>
              </a:solidFill>
              <a:latin typeface="Cambria"/>
              <a:ea typeface="Cambria"/>
              <a:cs typeface="Calibri"/>
            </a:endParaRP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it-IT" sz="2050" kern="1200" err="1">
                <a:solidFill>
                  <a:srgbClr val="404040"/>
                </a:solidFill>
                <a:latin typeface="Cambria"/>
                <a:ea typeface="Cambria"/>
                <a:cs typeface="Calibri"/>
              </a:rPr>
              <a:t>number</a:t>
            </a:r>
            <a:r>
              <a:rPr lang="it-IT" sz="2050" kern="1200">
                <a:solidFill>
                  <a:srgbClr val="404040"/>
                </a:solidFill>
                <a:latin typeface="Cambria"/>
                <a:ea typeface="Cambria"/>
                <a:cs typeface="Calibri"/>
              </a:rPr>
              <a:t> of </a:t>
            </a:r>
            <a:r>
              <a:rPr lang="it-IT" sz="2050" kern="1200" err="1">
                <a:solidFill>
                  <a:srgbClr val="404040"/>
                </a:solidFill>
                <a:latin typeface="Cambria"/>
                <a:ea typeface="Cambria"/>
                <a:cs typeface="Calibri"/>
              </a:rPr>
              <a:t>different</a:t>
            </a:r>
            <a:r>
              <a:rPr lang="it-IT" sz="2050" kern="1200">
                <a:solidFill>
                  <a:srgbClr val="404040"/>
                </a:solidFill>
                <a:latin typeface="Cambria"/>
                <a:ea typeface="Cambria"/>
                <a:cs typeface="Calibri"/>
              </a:rPr>
              <a:t> stocks</a:t>
            </a:r>
            <a:endParaRPr lang="it-IT" sz="2050">
              <a:solidFill>
                <a:srgbClr val="404040"/>
              </a:solidFill>
              <a:latin typeface="Cambria"/>
              <a:ea typeface="Cambria"/>
              <a:cs typeface="Calibri"/>
            </a:endParaRP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it-IT" sz="2050" kern="1200" err="1">
                <a:solidFill>
                  <a:srgbClr val="404040"/>
                </a:solidFill>
                <a:latin typeface="Cambria"/>
                <a:ea typeface="Cambria"/>
                <a:cs typeface="Calibri"/>
              </a:rPr>
              <a:t>number</a:t>
            </a:r>
            <a:r>
              <a:rPr lang="it-IT" sz="2050" kern="1200">
                <a:solidFill>
                  <a:srgbClr val="404040"/>
                </a:solidFill>
                <a:latin typeface="Cambria"/>
                <a:ea typeface="Cambria"/>
                <a:cs typeface="Calibri"/>
              </a:rPr>
              <a:t> of </a:t>
            </a:r>
            <a:r>
              <a:rPr lang="it-IT" sz="2050" kern="1200" err="1">
                <a:solidFill>
                  <a:srgbClr val="404040"/>
                </a:solidFill>
                <a:latin typeface="Cambria"/>
                <a:ea typeface="Cambria"/>
                <a:cs typeface="Calibri"/>
              </a:rPr>
              <a:t>transactions</a:t>
            </a:r>
            <a:endParaRPr lang="it-IT" sz="2050">
              <a:solidFill>
                <a:srgbClr val="404040"/>
              </a:solidFill>
              <a:latin typeface="Cambria"/>
              <a:ea typeface="Cambria"/>
              <a:cs typeface="Calibri"/>
            </a:endParaRP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it-IT" sz="2050" kern="1200" err="1">
                <a:solidFill>
                  <a:srgbClr val="404040"/>
                </a:solidFill>
                <a:latin typeface="Cambria"/>
                <a:ea typeface="Cambria"/>
                <a:cs typeface="Calibri"/>
              </a:rPr>
              <a:t>transaction</a:t>
            </a:r>
            <a:r>
              <a:rPr lang="it-IT" sz="2050" kern="1200">
                <a:solidFill>
                  <a:srgbClr val="404040"/>
                </a:solidFill>
                <a:latin typeface="Cambria"/>
                <a:ea typeface="Cambria"/>
                <a:cs typeface="Calibri"/>
              </a:rPr>
              <a:t> </a:t>
            </a:r>
            <a:r>
              <a:rPr lang="it-IT" sz="2050" kern="1200" err="1">
                <a:solidFill>
                  <a:srgbClr val="404040"/>
                </a:solidFill>
                <a:latin typeface="Cambria"/>
                <a:ea typeface="Cambria"/>
                <a:cs typeface="Calibri"/>
              </a:rPr>
              <a:t>fees</a:t>
            </a:r>
            <a:endParaRPr lang="it-IT" sz="2050" kern="1200">
              <a:solidFill>
                <a:srgbClr val="404040"/>
              </a:solidFill>
              <a:latin typeface="Cambria"/>
              <a:ea typeface="Cambria"/>
              <a:cs typeface="Calibri"/>
            </a:endParaRPr>
          </a:p>
          <a:p>
            <a:endParaRPr lang="it-IT">
              <a:solidFill>
                <a:srgbClr val="404040"/>
              </a:solidFill>
              <a:latin typeface="Cambria"/>
              <a:ea typeface="Calibri"/>
              <a:cs typeface="Calibri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C6F3E11-196B-C582-07B0-339DF99B677C}"/>
              </a:ext>
            </a:extLst>
          </p:cNvPr>
          <p:cNvSpPr txBox="1"/>
          <p:nvPr/>
        </p:nvSpPr>
        <p:spPr>
          <a:xfrm>
            <a:off x="7329453" y="960178"/>
            <a:ext cx="4493952" cy="8441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402336">
              <a:spcAft>
                <a:spcPts val="600"/>
              </a:spcAft>
            </a:pPr>
            <a:r>
              <a:rPr lang="it-IT" sz="2450" err="1">
                <a:solidFill>
                  <a:srgbClr val="404040"/>
                </a:solidFill>
                <a:latin typeface="Cambria"/>
                <a:ea typeface="Cambria"/>
                <a:cs typeface="Calibri"/>
              </a:rPr>
              <a:t>C</a:t>
            </a:r>
            <a:r>
              <a:rPr lang="it-IT" sz="2450" kern="1200" err="1">
                <a:solidFill>
                  <a:srgbClr val="404040"/>
                </a:solidFill>
                <a:latin typeface="Cambria"/>
                <a:ea typeface="Cambria"/>
                <a:cs typeface="Calibri"/>
              </a:rPr>
              <a:t>omplications</a:t>
            </a:r>
            <a:r>
              <a:rPr lang="it-IT" sz="2450" kern="1200">
                <a:solidFill>
                  <a:srgbClr val="404040"/>
                </a:solidFill>
                <a:latin typeface="Cambria"/>
                <a:ea typeface="Cambria"/>
                <a:cs typeface="Calibri"/>
              </a:rPr>
              <a:t> </a:t>
            </a:r>
            <a:r>
              <a:rPr lang="it-IT" sz="2450" kern="1200" err="1">
                <a:solidFill>
                  <a:srgbClr val="404040"/>
                </a:solidFill>
                <a:latin typeface="Cambria"/>
                <a:ea typeface="Cambria"/>
                <a:cs typeface="Calibri"/>
              </a:rPr>
              <a:t>that</a:t>
            </a:r>
            <a:r>
              <a:rPr lang="it-IT" sz="2450" kern="1200">
                <a:solidFill>
                  <a:srgbClr val="404040"/>
                </a:solidFill>
                <a:latin typeface="Cambria"/>
                <a:ea typeface="Cambria"/>
                <a:cs typeface="Calibri"/>
              </a:rPr>
              <a:t> the </a:t>
            </a:r>
            <a:r>
              <a:rPr lang="it-IT" sz="2450" kern="1200" err="1">
                <a:solidFill>
                  <a:srgbClr val="404040"/>
                </a:solidFill>
                <a:latin typeface="Cambria"/>
                <a:ea typeface="Cambria"/>
                <a:cs typeface="Calibri"/>
              </a:rPr>
              <a:t>classical</a:t>
            </a:r>
            <a:r>
              <a:rPr lang="it-IT" sz="2450" kern="1200">
                <a:solidFill>
                  <a:srgbClr val="404040"/>
                </a:solidFill>
                <a:latin typeface="Cambria"/>
                <a:ea typeface="Cambria"/>
                <a:cs typeface="Calibri"/>
              </a:rPr>
              <a:t> theory </a:t>
            </a:r>
            <a:r>
              <a:rPr lang="it-IT" sz="2450" kern="1200" err="1">
                <a:solidFill>
                  <a:srgbClr val="404040"/>
                </a:solidFill>
                <a:latin typeface="Cambria"/>
                <a:ea typeface="Cambria"/>
                <a:cs typeface="Calibri"/>
              </a:rPr>
              <a:t>does</a:t>
            </a:r>
            <a:r>
              <a:rPr lang="it-IT" sz="2450" kern="1200">
                <a:solidFill>
                  <a:srgbClr val="404040"/>
                </a:solidFill>
                <a:latin typeface="Cambria"/>
                <a:ea typeface="Cambria"/>
                <a:cs typeface="Calibri"/>
              </a:rPr>
              <a:t> </a:t>
            </a:r>
            <a:r>
              <a:rPr lang="it-IT" sz="2450" kern="1200" err="1">
                <a:solidFill>
                  <a:srgbClr val="404040"/>
                </a:solidFill>
                <a:latin typeface="Cambria"/>
                <a:ea typeface="Cambria"/>
                <a:cs typeface="Calibri"/>
              </a:rPr>
              <a:t>not</a:t>
            </a:r>
            <a:r>
              <a:rPr lang="it-IT" sz="2450" kern="1200">
                <a:solidFill>
                  <a:srgbClr val="404040"/>
                </a:solidFill>
                <a:latin typeface="Cambria"/>
                <a:ea typeface="Cambria"/>
                <a:cs typeface="Calibri"/>
              </a:rPr>
              <a:t> </a:t>
            </a:r>
            <a:r>
              <a:rPr lang="it-IT" sz="2450" kern="1200" err="1">
                <a:solidFill>
                  <a:srgbClr val="404040"/>
                </a:solidFill>
                <a:latin typeface="Cambria"/>
                <a:ea typeface="Cambria"/>
                <a:cs typeface="Calibri"/>
              </a:rPr>
              <a:t>address</a:t>
            </a:r>
            <a:endParaRPr lang="it-IT" sz="2450">
              <a:solidFill>
                <a:srgbClr val="404040"/>
              </a:solidFill>
              <a:latin typeface="Cambria"/>
              <a:ea typeface="Cambria"/>
              <a:cs typeface="Calibri"/>
            </a:endParaRPr>
          </a:p>
        </p:txBody>
      </p:sp>
      <p:pic>
        <p:nvPicPr>
          <p:cNvPr id="5" name="Immagine 4" descr="Mixed Integer Linear Programming: Introduction | by István Módos | Towards  Data Science">
            <a:extLst>
              <a:ext uri="{FF2B5EF4-FFF2-40B4-BE49-F238E27FC236}">
                <a16:creationId xmlns:a16="http://schemas.microsoft.com/office/drawing/2014/main" id="{3BA18088-074B-4980-5077-7F742592D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481" y="3086718"/>
            <a:ext cx="3821826" cy="3609502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EDA34E42-3B32-FA14-2323-C67B5D706B90}"/>
              </a:ext>
            </a:extLst>
          </p:cNvPr>
          <p:cNvSpPr/>
          <p:nvPr/>
        </p:nvSpPr>
        <p:spPr>
          <a:xfrm>
            <a:off x="-16782420" y="-5082059"/>
            <a:ext cx="17295962" cy="17051546"/>
          </a:xfrm>
          <a:prstGeom prst="ellipse">
            <a:avLst/>
          </a:prstGeom>
          <a:solidFill>
            <a:srgbClr val="4209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98B5FB2-D1C2-A5EB-3A39-1E1D45C2C2BC}"/>
              </a:ext>
            </a:extLst>
          </p:cNvPr>
          <p:cNvSpPr txBox="1">
            <a:spLocks/>
          </p:cNvSpPr>
          <p:nvPr/>
        </p:nvSpPr>
        <p:spPr>
          <a:xfrm>
            <a:off x="-6863" y="4673194"/>
            <a:ext cx="2148505" cy="222044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OUR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OBJECTIVE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FUNCTION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0C76833-06A3-AC22-2B4F-07C12AA66A9A}"/>
              </a:ext>
            </a:extLst>
          </p:cNvPr>
          <p:cNvSpPr txBox="1">
            <a:spLocks/>
          </p:cNvSpPr>
          <p:nvPr/>
        </p:nvSpPr>
        <p:spPr>
          <a:xfrm>
            <a:off x="837680" y="1980912"/>
            <a:ext cx="2881750" cy="2910557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MIP</a:t>
            </a:r>
          </a:p>
          <a:p>
            <a:pPr algn="ctr"/>
            <a:r>
              <a:rPr lang="en-US" sz="2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APPROACH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172753F9-78C5-EB49-A911-254449F4EB11}"/>
              </a:ext>
            </a:extLst>
          </p:cNvPr>
          <p:cNvGrpSpPr/>
          <p:nvPr/>
        </p:nvGrpSpPr>
        <p:grpSpPr>
          <a:xfrm>
            <a:off x="-6863" y="-407"/>
            <a:ext cx="2148505" cy="2220445"/>
            <a:chOff x="-6863" y="-407"/>
            <a:chExt cx="2148505" cy="2220445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2ED1E374-D657-BA32-854E-9203DAFF6929}"/>
                </a:ext>
              </a:extLst>
            </p:cNvPr>
            <p:cNvSpPr txBox="1">
              <a:spLocks/>
            </p:cNvSpPr>
            <p:nvPr/>
          </p:nvSpPr>
          <p:spPr>
            <a:xfrm>
              <a:off x="-6863" y="-407"/>
              <a:ext cx="2148505" cy="2220445"/>
            </a:xfrm>
            <a:prstGeom prst="ellipse">
              <a:avLst/>
            </a:prstGeom>
            <a:noFill/>
            <a:ln w="174625" cmpd="thinThick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>
                  <a:solidFill>
                    <a:schemeClr val="bg1"/>
                  </a:solidFill>
                  <a:cs typeface="Calibri Light"/>
                </a:rPr>
                <a:t>OUR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cs typeface="Calibri Light"/>
                </a:rPr>
                <a:t>OBJECTIVE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cs typeface="Calibri Light"/>
                </a:rPr>
                <a:t>FUNCTION</a:t>
              </a:r>
            </a:p>
          </p:txBody>
        </p:sp>
        <p:pic>
          <p:nvPicPr>
            <p:cNvPr id="8" name="Immagine 7" descr="Logo of HKUST">
              <a:extLst>
                <a:ext uri="{FF2B5EF4-FFF2-40B4-BE49-F238E27FC236}">
                  <a16:creationId xmlns:a16="http://schemas.microsoft.com/office/drawing/2014/main" id="{53E8AB64-96FF-DA00-5BCF-C6935AAFB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225" y="312737"/>
              <a:ext cx="1047750" cy="1609725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77F0E9FC-060D-8C7A-8750-04697A2DA1B9}"/>
              </a:ext>
            </a:extLst>
          </p:cNvPr>
          <p:cNvSpPr txBox="1">
            <a:spLocks/>
          </p:cNvSpPr>
          <p:nvPr/>
        </p:nvSpPr>
        <p:spPr>
          <a:xfrm>
            <a:off x="-849204" y="7365232"/>
            <a:ext cx="2119751" cy="2134181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COMPLETE</a:t>
            </a:r>
            <a:endParaRPr lang="it-IT" sz="1800">
              <a:solidFill>
                <a:schemeClr val="bg1"/>
              </a:solidFill>
              <a:latin typeface="Cambria"/>
              <a:ea typeface="Cambria"/>
              <a:cs typeface="Calibri Light"/>
            </a:endParaRP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PROBLEM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FORMULATION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C3C2AE7-F9E5-330F-BBA5-1DB1009A4D1A}"/>
              </a:ext>
            </a:extLst>
          </p:cNvPr>
          <p:cNvSpPr/>
          <p:nvPr/>
        </p:nvSpPr>
        <p:spPr>
          <a:xfrm>
            <a:off x="3046121" y="521785"/>
            <a:ext cx="4028661" cy="1629933"/>
          </a:xfrm>
          <a:prstGeom prst="rightArrow">
            <a:avLst/>
          </a:prstGeom>
          <a:noFill/>
          <a:ln w="57150">
            <a:solidFill>
              <a:srgbClr val="8662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 err="1">
                <a:solidFill>
                  <a:schemeClr val="tx1"/>
                </a:solidFill>
                <a:latin typeface="Cambria"/>
                <a:ea typeface="+mn-lt"/>
                <a:cs typeface="+mn-lt"/>
              </a:rPr>
              <a:t>Implementing</a:t>
            </a:r>
            <a:r>
              <a:rPr lang="it-IT" sz="2000">
                <a:solidFill>
                  <a:schemeClr val="tx1"/>
                </a:solidFill>
                <a:latin typeface="Cambria"/>
                <a:ea typeface="+mn-lt"/>
                <a:cs typeface="+mn-lt"/>
              </a:rPr>
              <a:t> p</a:t>
            </a:r>
            <a:r>
              <a:rPr lang="it-IT" sz="2000" kern="1200">
                <a:solidFill>
                  <a:schemeClr val="tx1"/>
                </a:solidFill>
                <a:latin typeface="Cambria"/>
                <a:ea typeface="+mn-lt"/>
                <a:cs typeface="+mn-lt"/>
              </a:rPr>
              <a:t>ortfolio </a:t>
            </a:r>
            <a:r>
              <a:rPr lang="it-IT" sz="2000" kern="1200" err="1">
                <a:solidFill>
                  <a:schemeClr val="tx1"/>
                </a:solidFill>
                <a:latin typeface="Cambria"/>
                <a:ea typeface="+mn-lt"/>
                <a:cs typeface="+mn-lt"/>
              </a:rPr>
              <a:t>construction</a:t>
            </a:r>
            <a:endParaRPr lang="en-GB" sz="2000">
              <a:solidFill>
                <a:schemeClr val="tx1"/>
              </a:solidFill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640908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7AA80B42-472C-E56E-FB5A-CDCE0ECD431F}"/>
              </a:ext>
            </a:extLst>
          </p:cNvPr>
          <p:cNvSpPr/>
          <p:nvPr/>
        </p:nvSpPr>
        <p:spPr>
          <a:xfrm>
            <a:off x="3258044" y="4330393"/>
            <a:ext cx="2918601" cy="2530414"/>
          </a:xfrm>
          <a:prstGeom prst="rect">
            <a:avLst/>
          </a:prstGeom>
          <a:solidFill>
            <a:srgbClr val="86626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B7490D5E-ECB5-A21F-33A6-65DBD76C2179}"/>
              </a:ext>
            </a:extLst>
          </p:cNvPr>
          <p:cNvSpPr/>
          <p:nvPr/>
        </p:nvSpPr>
        <p:spPr>
          <a:xfrm>
            <a:off x="-16782420" y="-5082059"/>
            <a:ext cx="17295962" cy="17051546"/>
          </a:xfrm>
          <a:prstGeom prst="ellipse">
            <a:avLst/>
          </a:prstGeom>
          <a:solidFill>
            <a:srgbClr val="4209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C2A4A14-364C-68F4-5FDC-703411C17765}"/>
              </a:ext>
            </a:extLst>
          </p:cNvPr>
          <p:cNvSpPr txBox="1">
            <a:spLocks/>
          </p:cNvSpPr>
          <p:nvPr/>
        </p:nvSpPr>
        <p:spPr>
          <a:xfrm>
            <a:off x="-1140160" y="-3217941"/>
            <a:ext cx="2047864" cy="2076673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λ</a:t>
            </a:r>
            <a:r>
              <a:rPr lang="en-US" sz="240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illy</a:t>
            </a:r>
            <a:r>
              <a:rPr lang="en-GB" sz="36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 </a:t>
            </a:r>
            <a:r>
              <a:rPr lang="en-GB" sz="28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and</a:t>
            </a:r>
            <a:r>
              <a:rPr lang="en-GB" sz="36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 </a:t>
            </a:r>
            <a:r>
              <a:rPr lang="en-GB" sz="320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λ</a:t>
            </a:r>
            <a:r>
              <a:rPr lang="en-GB" sz="1200" baseline="-25000" err="1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tc</a:t>
            </a:r>
            <a:endParaRPr lang="en-GB" sz="1200" err="1">
              <a:solidFill>
                <a:schemeClr val="bg1"/>
              </a:solidFill>
              <a:latin typeface="Cambria"/>
              <a:ea typeface="Cambria"/>
              <a:cs typeface="Calibri Ligh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2BE1EB-B895-27D3-B59E-BFDE5832F448}"/>
              </a:ext>
            </a:extLst>
          </p:cNvPr>
          <p:cNvSpPr txBox="1">
            <a:spLocks/>
          </p:cNvSpPr>
          <p:nvPr/>
        </p:nvSpPr>
        <p:spPr>
          <a:xfrm>
            <a:off x="-6863" y="2947"/>
            <a:ext cx="2148505" cy="222044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λ</a:t>
            </a:r>
            <a:r>
              <a:rPr lang="en-US" sz="280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sec</a:t>
            </a:r>
            <a:endParaRPr lang="it-IT" sz="2800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625FAB9C-CA68-F601-9E73-6307DFC0727F}"/>
              </a:ext>
            </a:extLst>
          </p:cNvPr>
          <p:cNvGrpSpPr/>
          <p:nvPr/>
        </p:nvGrpSpPr>
        <p:grpSpPr>
          <a:xfrm>
            <a:off x="4115" y="4637408"/>
            <a:ext cx="2224704" cy="2221090"/>
            <a:chOff x="-6863" y="-407"/>
            <a:chExt cx="2148505" cy="2220445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CE7FC510-E505-A610-F253-119C2336FF36}"/>
                </a:ext>
              </a:extLst>
            </p:cNvPr>
            <p:cNvSpPr txBox="1">
              <a:spLocks/>
            </p:cNvSpPr>
            <p:nvPr/>
          </p:nvSpPr>
          <p:spPr>
            <a:xfrm>
              <a:off x="-6863" y="-407"/>
              <a:ext cx="2148505" cy="2220445"/>
            </a:xfrm>
            <a:prstGeom prst="ellipse">
              <a:avLst/>
            </a:prstGeom>
            <a:noFill/>
            <a:ln w="174625" cmpd="thinThick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>
                  <a:solidFill>
                    <a:schemeClr val="bg1"/>
                  </a:solidFill>
                  <a:cs typeface="Calibri Light"/>
                </a:rPr>
                <a:t>OUR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cs typeface="Calibri Light"/>
                </a:rPr>
                <a:t>OBJECTIVE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cs typeface="Calibri Light"/>
                </a:rPr>
                <a:t>FUNCTION</a:t>
              </a:r>
            </a:p>
          </p:txBody>
        </p:sp>
        <p:pic>
          <p:nvPicPr>
            <p:cNvPr id="6" name="Immagine 5" descr="Logo of HKUST">
              <a:extLst>
                <a:ext uri="{FF2B5EF4-FFF2-40B4-BE49-F238E27FC236}">
                  <a16:creationId xmlns:a16="http://schemas.microsoft.com/office/drawing/2014/main" id="{602C89AE-5A0A-86F9-7BAD-0C8E47AAA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0225" y="312737"/>
              <a:ext cx="1047750" cy="1609725"/>
            </a:xfrm>
            <a:prstGeom prst="rect">
              <a:avLst/>
            </a:prstGeom>
          </p:spPr>
        </p:pic>
      </p:grpSp>
      <p:pic>
        <p:nvPicPr>
          <p:cNvPr id="10" name="Picture 9" descr="Immagine che contiene testo, diagramma, Carattere, linea&#10;&#10;Descrizione generata automaticamente">
            <a:extLst>
              <a:ext uri="{FF2B5EF4-FFF2-40B4-BE49-F238E27FC236}">
                <a16:creationId xmlns:a16="http://schemas.microsoft.com/office/drawing/2014/main" id="{7986BB91-36DE-A0DB-15C5-E3E9A921D2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4" b="1898"/>
          <a:stretch/>
        </p:blipFill>
        <p:spPr>
          <a:xfrm>
            <a:off x="4140199" y="152400"/>
            <a:ext cx="8697486" cy="657783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750F2771-35D5-E579-C51B-F4FE6BFE343C}"/>
              </a:ext>
            </a:extLst>
          </p:cNvPr>
          <p:cNvSpPr txBox="1">
            <a:spLocks/>
          </p:cNvSpPr>
          <p:nvPr/>
        </p:nvSpPr>
        <p:spPr>
          <a:xfrm>
            <a:off x="1110675" y="1878873"/>
            <a:ext cx="3099343" cy="3141669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Example Portfolio</a:t>
            </a:r>
            <a:endParaRPr lang="en-US" sz="4000">
              <a:solidFill>
                <a:schemeClr val="bg1"/>
              </a:solidFill>
              <a:latin typeface="Calibri"/>
              <a:ea typeface="Cambri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3542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e 32">
            <a:extLst>
              <a:ext uri="{FF2B5EF4-FFF2-40B4-BE49-F238E27FC236}">
                <a16:creationId xmlns:a16="http://schemas.microsoft.com/office/drawing/2014/main" id="{B7490D5E-ECB5-A21F-33A6-65DBD76C2179}"/>
              </a:ext>
            </a:extLst>
          </p:cNvPr>
          <p:cNvSpPr/>
          <p:nvPr/>
        </p:nvSpPr>
        <p:spPr>
          <a:xfrm>
            <a:off x="-16782420" y="-5082059"/>
            <a:ext cx="17295962" cy="17051546"/>
          </a:xfrm>
          <a:prstGeom prst="ellipse">
            <a:avLst/>
          </a:prstGeom>
          <a:solidFill>
            <a:srgbClr val="4209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6D9DD70C-5691-960F-A625-538180D14393}"/>
              </a:ext>
            </a:extLst>
          </p:cNvPr>
          <p:cNvGrpSpPr/>
          <p:nvPr/>
        </p:nvGrpSpPr>
        <p:grpSpPr>
          <a:xfrm>
            <a:off x="651815" y="2643508"/>
            <a:ext cx="3672504" cy="3783190"/>
            <a:chOff x="-6863" y="-407"/>
            <a:chExt cx="2148505" cy="2220445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B122581-6171-E480-6FDB-9FC4D7B705F9}"/>
                </a:ext>
              </a:extLst>
            </p:cNvPr>
            <p:cNvSpPr txBox="1">
              <a:spLocks/>
            </p:cNvSpPr>
            <p:nvPr/>
          </p:nvSpPr>
          <p:spPr>
            <a:xfrm>
              <a:off x="-6863" y="-407"/>
              <a:ext cx="2148505" cy="2220445"/>
            </a:xfrm>
            <a:prstGeom prst="ellipse">
              <a:avLst/>
            </a:prstGeom>
            <a:noFill/>
            <a:ln w="174625" cmpd="thinThick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>
                  <a:solidFill>
                    <a:schemeClr val="bg1"/>
                  </a:solidFill>
                  <a:cs typeface="Calibri Light"/>
                </a:rPr>
                <a:t>OUR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cs typeface="Calibri Light"/>
                </a:rPr>
                <a:t>OBJECTIVE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cs typeface="Calibri Light"/>
                </a:rPr>
                <a:t>FUNCTION</a:t>
              </a:r>
            </a:p>
          </p:txBody>
        </p:sp>
        <p:pic>
          <p:nvPicPr>
            <p:cNvPr id="9" name="Immagine 8" descr="Logo of HKUST">
              <a:extLst>
                <a:ext uri="{FF2B5EF4-FFF2-40B4-BE49-F238E27FC236}">
                  <a16:creationId xmlns:a16="http://schemas.microsoft.com/office/drawing/2014/main" id="{F583F766-6BA1-7E4E-BB97-2C60E438E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0225" y="312737"/>
              <a:ext cx="1047750" cy="1609725"/>
            </a:xfrm>
            <a:prstGeom prst="rect">
              <a:avLst/>
            </a:prstGeom>
          </p:spPr>
        </p:pic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E3170DB9-3983-8064-6D53-6FDC285C2BE2}"/>
              </a:ext>
            </a:extLst>
          </p:cNvPr>
          <p:cNvGrpSpPr/>
          <p:nvPr/>
        </p:nvGrpSpPr>
        <p:grpSpPr>
          <a:xfrm>
            <a:off x="4704360" y="2998581"/>
            <a:ext cx="6842332" cy="2803369"/>
            <a:chOff x="4704360" y="2546547"/>
            <a:chExt cx="6842332" cy="2803369"/>
          </a:xfrm>
        </p:grpSpPr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25C789FF-F9B3-2683-FF38-EAB7675DAA16}"/>
                </a:ext>
              </a:extLst>
            </p:cNvPr>
            <p:cNvGrpSpPr/>
            <p:nvPr/>
          </p:nvGrpSpPr>
          <p:grpSpPr>
            <a:xfrm>
              <a:off x="4704360" y="2546547"/>
              <a:ext cx="6842332" cy="2803369"/>
              <a:chOff x="4497716" y="1760066"/>
              <a:chExt cx="6842332" cy="3383398"/>
            </a:xfrm>
          </p:grpSpPr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7AA80B42-472C-E56E-FB5A-CDCE0ECD431F}"/>
                  </a:ext>
                </a:extLst>
              </p:cNvPr>
              <p:cNvSpPr/>
              <p:nvPr/>
            </p:nvSpPr>
            <p:spPr>
              <a:xfrm>
                <a:off x="4497716" y="1760066"/>
                <a:ext cx="6842332" cy="3383398"/>
              </a:xfrm>
              <a:custGeom>
                <a:avLst/>
                <a:gdLst>
                  <a:gd name="connsiteX0" fmla="*/ 0 w 6842332"/>
                  <a:gd name="connsiteY0" fmla="*/ 0 h 2803369"/>
                  <a:gd name="connsiteX1" fmla="*/ 6842332 w 6842332"/>
                  <a:gd name="connsiteY1" fmla="*/ 0 h 2803369"/>
                  <a:gd name="connsiteX2" fmla="*/ 6842332 w 6842332"/>
                  <a:gd name="connsiteY2" fmla="*/ 2803369 h 2803369"/>
                  <a:gd name="connsiteX3" fmla="*/ 0 w 6842332"/>
                  <a:gd name="connsiteY3" fmla="*/ 2803369 h 2803369"/>
                  <a:gd name="connsiteX4" fmla="*/ 0 w 6842332"/>
                  <a:gd name="connsiteY4" fmla="*/ 0 h 2803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42332" h="2803369" fill="none" extrusionOk="0">
                    <a:moveTo>
                      <a:pt x="0" y="0"/>
                    </a:moveTo>
                    <a:cubicBezTo>
                      <a:pt x="2427796" y="-149972"/>
                      <a:pt x="4502879" y="85198"/>
                      <a:pt x="6842332" y="0"/>
                    </a:cubicBezTo>
                    <a:cubicBezTo>
                      <a:pt x="7011743" y="1157632"/>
                      <a:pt x="6927886" y="1942157"/>
                      <a:pt x="6842332" y="2803369"/>
                    </a:cubicBezTo>
                    <a:cubicBezTo>
                      <a:pt x="3650768" y="2894745"/>
                      <a:pt x="688744" y="2797312"/>
                      <a:pt x="0" y="2803369"/>
                    </a:cubicBezTo>
                    <a:cubicBezTo>
                      <a:pt x="-92943" y="1797602"/>
                      <a:pt x="-168235" y="1400292"/>
                      <a:pt x="0" y="0"/>
                    </a:cubicBezTo>
                    <a:close/>
                  </a:path>
                  <a:path w="6842332" h="2803369" stroke="0" extrusionOk="0">
                    <a:moveTo>
                      <a:pt x="0" y="0"/>
                    </a:moveTo>
                    <a:cubicBezTo>
                      <a:pt x="1942087" y="-113254"/>
                      <a:pt x="4978917" y="102601"/>
                      <a:pt x="6842332" y="0"/>
                    </a:cubicBezTo>
                    <a:cubicBezTo>
                      <a:pt x="6789507" y="802612"/>
                      <a:pt x="6965506" y="1555272"/>
                      <a:pt x="6842332" y="2803369"/>
                    </a:cubicBezTo>
                    <a:cubicBezTo>
                      <a:pt x="3438745" y="2859179"/>
                      <a:pt x="3123377" y="2972327"/>
                      <a:pt x="0" y="2803369"/>
                    </a:cubicBezTo>
                    <a:cubicBezTo>
                      <a:pt x="-144930" y="1544970"/>
                      <a:pt x="-18259" y="1130934"/>
                      <a:pt x="0" y="0"/>
                    </a:cubicBezTo>
                    <a:close/>
                  </a:path>
                </a:pathLst>
              </a:custGeom>
              <a:solidFill>
                <a:srgbClr val="86626B"/>
              </a:solidFill>
              <a:ln w="57150">
                <a:solidFill>
                  <a:srgbClr val="42091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330A18AA-42D3-DA55-3C95-0279E18BF115}"/>
                  </a:ext>
                </a:extLst>
              </p:cNvPr>
              <p:cNvSpPr/>
              <p:nvPr/>
            </p:nvSpPr>
            <p:spPr>
              <a:xfrm>
                <a:off x="4804790" y="2010274"/>
                <a:ext cx="6216810" cy="2894354"/>
              </a:xfrm>
              <a:custGeom>
                <a:avLst/>
                <a:gdLst>
                  <a:gd name="connsiteX0" fmla="*/ 0 w 6216810"/>
                  <a:gd name="connsiteY0" fmla="*/ 0 h 2398164"/>
                  <a:gd name="connsiteX1" fmla="*/ 6216810 w 6216810"/>
                  <a:gd name="connsiteY1" fmla="*/ 0 h 2398164"/>
                  <a:gd name="connsiteX2" fmla="*/ 6216810 w 6216810"/>
                  <a:gd name="connsiteY2" fmla="*/ 2398164 h 2398164"/>
                  <a:gd name="connsiteX3" fmla="*/ 0 w 6216810"/>
                  <a:gd name="connsiteY3" fmla="*/ 2398164 h 2398164"/>
                  <a:gd name="connsiteX4" fmla="*/ 0 w 6216810"/>
                  <a:gd name="connsiteY4" fmla="*/ 0 h 2398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16810" h="2398164" fill="none" extrusionOk="0">
                    <a:moveTo>
                      <a:pt x="0" y="0"/>
                    </a:moveTo>
                    <a:cubicBezTo>
                      <a:pt x="2979764" y="-149972"/>
                      <a:pt x="3336272" y="85198"/>
                      <a:pt x="6216810" y="0"/>
                    </a:cubicBezTo>
                    <a:cubicBezTo>
                      <a:pt x="6386221" y="771835"/>
                      <a:pt x="6302364" y="1831282"/>
                      <a:pt x="6216810" y="2398164"/>
                    </a:cubicBezTo>
                    <a:cubicBezTo>
                      <a:pt x="5409931" y="2489540"/>
                      <a:pt x="1778576" y="2392107"/>
                      <a:pt x="0" y="2398164"/>
                    </a:cubicBezTo>
                    <a:cubicBezTo>
                      <a:pt x="-92943" y="1511443"/>
                      <a:pt x="-168235" y="1001008"/>
                      <a:pt x="0" y="0"/>
                    </a:cubicBezTo>
                    <a:close/>
                  </a:path>
                  <a:path w="6216810" h="2398164" stroke="0" extrusionOk="0">
                    <a:moveTo>
                      <a:pt x="0" y="0"/>
                    </a:moveTo>
                    <a:cubicBezTo>
                      <a:pt x="994963" y="-113254"/>
                      <a:pt x="4510286" y="102601"/>
                      <a:pt x="6216810" y="0"/>
                    </a:cubicBezTo>
                    <a:cubicBezTo>
                      <a:pt x="6163985" y="652911"/>
                      <a:pt x="6339984" y="1680188"/>
                      <a:pt x="6216810" y="2398164"/>
                    </a:cubicBezTo>
                    <a:cubicBezTo>
                      <a:pt x="4543940" y="2453974"/>
                      <a:pt x="909925" y="2567122"/>
                      <a:pt x="0" y="2398164"/>
                    </a:cubicBezTo>
                    <a:cubicBezTo>
                      <a:pt x="-144930" y="1224472"/>
                      <a:pt x="-18259" y="108311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rgbClr val="8662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E8E2FD38-FFFF-28E0-A815-6116C7A9E444}"/>
                </a:ext>
              </a:extLst>
            </p:cNvPr>
            <p:cNvSpPr txBox="1"/>
            <p:nvPr/>
          </p:nvSpPr>
          <p:spPr>
            <a:xfrm>
              <a:off x="5458188" y="3221873"/>
              <a:ext cx="5336273" cy="144655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8800">
                  <a:latin typeface="Cambria"/>
                  <a:ea typeface="Cambria"/>
                  <a:cs typeface="Calibri"/>
                </a:rPr>
                <a:t>Thank </a:t>
              </a:r>
              <a:r>
                <a:rPr lang="it-IT" sz="8800" err="1">
                  <a:latin typeface="Cambria"/>
                  <a:ea typeface="Cambria"/>
                  <a:cs typeface="Calibri"/>
                </a:rPr>
                <a:t>You</a:t>
              </a:r>
              <a:endParaRPr lang="it-IT" sz="8800">
                <a:latin typeface="Cambria"/>
                <a:ea typeface="Cambria"/>
                <a:cs typeface="Calibri"/>
              </a:endParaRP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4E90668C-2F4A-C338-EF76-97CC139CA231}"/>
              </a:ext>
            </a:extLst>
          </p:cNvPr>
          <p:cNvSpPr txBox="1">
            <a:spLocks/>
          </p:cNvSpPr>
          <p:nvPr/>
        </p:nvSpPr>
        <p:spPr>
          <a:xfrm>
            <a:off x="-1327663" y="-3375253"/>
            <a:ext cx="2148505" cy="222044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λ</a:t>
            </a:r>
            <a:r>
              <a:rPr lang="en-US" sz="2800" err="1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sec</a:t>
            </a:r>
            <a:endParaRPr lang="it-IT" sz="2800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77F9D34-7E7B-CF00-14E8-4026464DD64E}"/>
              </a:ext>
            </a:extLst>
          </p:cNvPr>
          <p:cNvSpPr txBox="1">
            <a:spLocks/>
          </p:cNvSpPr>
          <p:nvPr/>
        </p:nvSpPr>
        <p:spPr>
          <a:xfrm>
            <a:off x="-45025" y="-727"/>
            <a:ext cx="2642143" cy="2659069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Example Portfolio</a:t>
            </a:r>
            <a:endParaRPr lang="en-US" sz="3200">
              <a:solidFill>
                <a:schemeClr val="bg1"/>
              </a:solidFill>
              <a:latin typeface="Calibri"/>
              <a:ea typeface="Cambri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808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1F830D-6652-8103-D0A0-60CCB43B7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308" y="1161214"/>
            <a:ext cx="8692596" cy="4627757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it-IT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We</a:t>
            </a:r>
            <a:r>
              <a:rPr lang="it-IT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 set a target portfolio </a:t>
            </a:r>
            <a:r>
              <a:rPr lang="it-IT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wT</a:t>
            </a:r>
            <a:r>
              <a:rPr lang="it-IT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 </a:t>
            </a:r>
            <a:r>
              <a:rPr lang="it-IT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monthly</a:t>
            </a:r>
            <a:r>
              <a:rPr lang="it-IT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:</a:t>
            </a:r>
          </a:p>
          <a:p>
            <a:pPr lvl="1"/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w0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is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 the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current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 portfolio</a:t>
            </a:r>
          </a:p>
          <a:p>
            <a:pPr lvl="1"/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wF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will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 be the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desirable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 portfolio to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own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 after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rebalancing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monthly</a:t>
            </a:r>
            <a:endParaRPr lang="it-IT" sz="2000" dirty="0">
              <a:solidFill>
                <a:schemeClr val="tx1">
                  <a:lumMod val="85000"/>
                  <a:lumOff val="15000"/>
                </a:schemeClr>
              </a:solidFill>
              <a:latin typeface="Cambria"/>
              <a:ea typeface="Calibri"/>
              <a:cs typeface="Calibri"/>
            </a:endParaRPr>
          </a:p>
          <a:p>
            <a:pPr marL="0" indent="0">
              <a:buNone/>
            </a:pPr>
            <a:endParaRPr lang="it-IT" sz="2400" dirty="0">
              <a:solidFill>
                <a:schemeClr val="tx1">
                  <a:lumMod val="85000"/>
                  <a:lumOff val="15000"/>
                </a:schemeClr>
              </a:solidFill>
              <a:latin typeface="Cambria"/>
              <a:ea typeface="Calibri"/>
              <a:cs typeface="Calibri"/>
            </a:endParaRPr>
          </a:p>
          <a:p>
            <a:pPr marL="0" indent="0">
              <a:buNone/>
            </a:pPr>
            <a:r>
              <a:rPr lang="it-IT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Our</a:t>
            </a:r>
            <a:r>
              <a:rPr lang="it-IT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 </a:t>
            </a:r>
            <a:r>
              <a:rPr lang="it-IT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objective</a:t>
            </a:r>
            <a:r>
              <a:rPr lang="it-IT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 </a:t>
            </a:r>
            <a:r>
              <a:rPr lang="it-IT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function</a:t>
            </a:r>
            <a:r>
              <a:rPr lang="it-IT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 </a:t>
            </a:r>
            <a:r>
              <a:rPr lang="it-IT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is</a:t>
            </a:r>
            <a:r>
              <a:rPr lang="it-IT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 </a:t>
            </a:r>
            <a:r>
              <a:rPr lang="it-IT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formulated</a:t>
            </a:r>
            <a:r>
              <a:rPr lang="it-IT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 </a:t>
            </a:r>
            <a:r>
              <a:rPr lang="it-IT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according</a:t>
            </a:r>
            <a:r>
              <a:rPr lang="it-IT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 to: 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closeness</a:t>
            </a:r>
            <a:r>
              <a:rPr lang="it-IT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 to target portfolio </a:t>
            </a:r>
            <a:r>
              <a:rPr lang="it-IT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wT</a:t>
            </a:r>
            <a:endParaRPr lang="it-IT" sz="2400" b="1" dirty="0">
              <a:solidFill>
                <a:schemeClr val="tx1">
                  <a:lumMod val="85000"/>
                  <a:lumOff val="15000"/>
                </a:schemeClr>
              </a:solidFill>
              <a:latin typeface="Cambria"/>
              <a:ea typeface="Calibri"/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exposure</a:t>
            </a:r>
            <a:r>
              <a:rPr lang="it-IT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 to </a:t>
            </a:r>
            <a:r>
              <a:rPr lang="it-IT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different</a:t>
            </a:r>
            <a:r>
              <a:rPr lang="it-IT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 </a:t>
            </a:r>
            <a:r>
              <a:rPr lang="it-IT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economic</a:t>
            </a:r>
            <a:r>
              <a:rPr lang="it-IT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 </a:t>
            </a:r>
            <a:r>
              <a:rPr lang="it-IT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sectors</a:t>
            </a:r>
            <a:r>
              <a:rPr lang="it-IT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 close to </a:t>
            </a:r>
            <a:r>
              <a:rPr lang="it-IT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that</a:t>
            </a:r>
            <a:r>
              <a:rPr lang="it-IT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 of the </a:t>
            </a:r>
            <a:r>
              <a:rPr lang="it-IT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wT</a:t>
            </a:r>
            <a:endParaRPr lang="it-IT" sz="2400" b="1" dirty="0">
              <a:solidFill>
                <a:schemeClr val="tx1">
                  <a:lumMod val="85000"/>
                  <a:lumOff val="15000"/>
                </a:schemeClr>
              </a:solidFill>
              <a:latin typeface="Cambria"/>
              <a:ea typeface="Calibri"/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small # of names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small # of </a:t>
            </a:r>
            <a:r>
              <a:rPr lang="it-IT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transactions</a:t>
            </a:r>
            <a:endParaRPr lang="it-IT" sz="2400" dirty="0">
              <a:solidFill>
                <a:schemeClr val="tx1">
                  <a:lumMod val="85000"/>
                  <a:lumOff val="15000"/>
                </a:schemeClr>
              </a:solidFill>
              <a:latin typeface="Cambria"/>
              <a:ea typeface="Calibri"/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high </a:t>
            </a:r>
            <a:r>
              <a:rPr lang="it-IT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return</a:t>
            </a:r>
            <a:endParaRPr lang="it-IT" sz="2400" dirty="0">
              <a:solidFill>
                <a:schemeClr val="tx1">
                  <a:lumMod val="85000"/>
                  <a:lumOff val="15000"/>
                </a:schemeClr>
              </a:solidFill>
              <a:latin typeface="Cambria"/>
              <a:ea typeface="Calibri"/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high </a:t>
            </a:r>
            <a:r>
              <a:rPr lang="it-IT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liquidity</a:t>
            </a:r>
            <a:endParaRPr lang="it-IT" sz="2400" dirty="0">
              <a:solidFill>
                <a:schemeClr val="tx1">
                  <a:lumMod val="85000"/>
                  <a:lumOff val="15000"/>
                </a:schemeClr>
              </a:solidFill>
              <a:latin typeface="Cambria"/>
              <a:ea typeface="Calibri"/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low </a:t>
            </a:r>
            <a:r>
              <a:rPr lang="it-IT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transaction</a:t>
            </a:r>
            <a:r>
              <a:rPr lang="it-IT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 costs</a:t>
            </a:r>
          </a:p>
          <a:p>
            <a:endParaRPr lang="it-IT" sz="1700" dirty="0">
              <a:solidFill>
                <a:schemeClr val="tx1">
                  <a:lumMod val="85000"/>
                  <a:lumOff val="15000"/>
                </a:schemeClr>
              </a:solidFill>
              <a:latin typeface="Cambria"/>
              <a:ea typeface="Calibri"/>
              <a:cs typeface="Calibri"/>
            </a:endParaRP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CC5BAD5E-3783-B887-1F6E-764DBA52AFBC}"/>
              </a:ext>
            </a:extLst>
          </p:cNvPr>
          <p:cNvSpPr/>
          <p:nvPr/>
        </p:nvSpPr>
        <p:spPr>
          <a:xfrm>
            <a:off x="-16782420" y="-5082059"/>
            <a:ext cx="17295962" cy="17051546"/>
          </a:xfrm>
          <a:prstGeom prst="ellipse">
            <a:avLst/>
          </a:prstGeom>
          <a:solidFill>
            <a:srgbClr val="4209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510DA94E-EFA5-0A8F-040E-EB3B0DA49398}"/>
              </a:ext>
            </a:extLst>
          </p:cNvPr>
          <p:cNvSpPr txBox="1">
            <a:spLocks/>
          </p:cNvSpPr>
          <p:nvPr/>
        </p:nvSpPr>
        <p:spPr>
          <a:xfrm>
            <a:off x="898910" y="1999005"/>
            <a:ext cx="2924882" cy="2881803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OUR</a:t>
            </a:r>
          </a:p>
          <a:p>
            <a:pPr algn="ctr"/>
            <a:r>
              <a:rPr lang="en-US" sz="2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OBJECTIVE</a:t>
            </a:r>
          </a:p>
          <a:p>
            <a:pPr algn="ctr"/>
            <a:r>
              <a:rPr lang="en-US" sz="2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FUNCTION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8A2F2B46-05ED-A7F6-5720-F9A568AA39E5}"/>
              </a:ext>
            </a:extLst>
          </p:cNvPr>
          <p:cNvSpPr txBox="1">
            <a:spLocks/>
          </p:cNvSpPr>
          <p:nvPr/>
        </p:nvSpPr>
        <p:spPr>
          <a:xfrm>
            <a:off x="-940" y="4719798"/>
            <a:ext cx="2119751" cy="2134181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COMPLETE</a:t>
            </a:r>
            <a:endParaRPr lang="it-IT" sz="1800">
              <a:solidFill>
                <a:schemeClr val="bg1"/>
              </a:solidFill>
              <a:latin typeface="Cambria"/>
              <a:ea typeface="Cambria"/>
              <a:cs typeface="Calibri Light"/>
            </a:endParaRP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PROBLEM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FORMULATION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5B8E317-4946-B13D-3123-326EB7639D3D}"/>
              </a:ext>
            </a:extLst>
          </p:cNvPr>
          <p:cNvSpPr txBox="1">
            <a:spLocks/>
          </p:cNvSpPr>
          <p:nvPr/>
        </p:nvSpPr>
        <p:spPr>
          <a:xfrm>
            <a:off x="-945113" y="7544948"/>
            <a:ext cx="2004732" cy="2019162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CLOSENESS TO MARKET</a:t>
            </a:r>
            <a:endParaRPr lang="it-IT">
              <a:solidFill>
                <a:srgbClr val="000000"/>
              </a:solidFill>
              <a:latin typeface="Calibri Light" panose="020F0302020204030204"/>
              <a:ea typeface="Cambria"/>
              <a:cs typeface="Calibri Light"/>
            </a:endParaRP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PORTFOLIO</a:t>
            </a:r>
            <a:endParaRPr lang="it-IT">
              <a:cs typeface="Calibri Light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B03031F-50FE-29C9-E270-D530DEA84A90}"/>
              </a:ext>
            </a:extLst>
          </p:cNvPr>
          <p:cNvSpPr txBox="1">
            <a:spLocks/>
          </p:cNvSpPr>
          <p:nvPr/>
        </p:nvSpPr>
        <p:spPr>
          <a:xfrm>
            <a:off x="3793" y="11213"/>
            <a:ext cx="2105373" cy="2134180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MIP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APPROACH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50655D7D-FE26-F2A1-0E42-2FF102818A98}"/>
              </a:ext>
            </a:extLst>
          </p:cNvPr>
          <p:cNvGrpSpPr/>
          <p:nvPr/>
        </p:nvGrpSpPr>
        <p:grpSpPr>
          <a:xfrm>
            <a:off x="-1070788" y="-3062784"/>
            <a:ext cx="2148505" cy="2220445"/>
            <a:chOff x="-6863" y="-407"/>
            <a:chExt cx="2148505" cy="2220445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4C9275D-AB83-B696-795F-387C7AC99DD9}"/>
                </a:ext>
              </a:extLst>
            </p:cNvPr>
            <p:cNvSpPr txBox="1">
              <a:spLocks/>
            </p:cNvSpPr>
            <p:nvPr/>
          </p:nvSpPr>
          <p:spPr>
            <a:xfrm>
              <a:off x="-6863" y="-407"/>
              <a:ext cx="2148505" cy="2220445"/>
            </a:xfrm>
            <a:prstGeom prst="ellipse">
              <a:avLst/>
            </a:prstGeom>
            <a:noFill/>
            <a:ln w="174625" cmpd="thinThick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>
                  <a:solidFill>
                    <a:schemeClr val="bg1"/>
                  </a:solidFill>
                  <a:cs typeface="Calibri Light"/>
                </a:rPr>
                <a:t>OUR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cs typeface="Calibri Light"/>
                </a:rPr>
                <a:t>OBJECTIVE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cs typeface="Calibri Light"/>
                </a:rPr>
                <a:t>FUNCTION</a:t>
              </a:r>
            </a:p>
          </p:txBody>
        </p:sp>
        <p:pic>
          <p:nvPicPr>
            <p:cNvPr id="12" name="Immagine 11" descr="Logo of HKUST">
              <a:extLst>
                <a:ext uri="{FF2B5EF4-FFF2-40B4-BE49-F238E27FC236}">
                  <a16:creationId xmlns:a16="http://schemas.microsoft.com/office/drawing/2014/main" id="{EB6D9617-C67A-3B79-E92A-80D57F728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0225" y="312737"/>
              <a:ext cx="1047750" cy="1609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363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e 32">
            <a:extLst>
              <a:ext uri="{FF2B5EF4-FFF2-40B4-BE49-F238E27FC236}">
                <a16:creationId xmlns:a16="http://schemas.microsoft.com/office/drawing/2014/main" id="{B7490D5E-ECB5-A21F-33A6-65DBD76C2179}"/>
              </a:ext>
            </a:extLst>
          </p:cNvPr>
          <p:cNvSpPr/>
          <p:nvPr/>
        </p:nvSpPr>
        <p:spPr>
          <a:xfrm>
            <a:off x="-16782420" y="-5082059"/>
            <a:ext cx="17295962" cy="17051546"/>
          </a:xfrm>
          <a:prstGeom prst="ellipse">
            <a:avLst/>
          </a:prstGeom>
          <a:solidFill>
            <a:srgbClr val="4209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Segnaposto contenuto 6" descr="Immagine che contiene testo, Carattere, schermata, calligrafia&#10;&#10;Descrizione generata automaticamente">
            <a:extLst>
              <a:ext uri="{FF2B5EF4-FFF2-40B4-BE49-F238E27FC236}">
                <a16:creationId xmlns:a16="http://schemas.microsoft.com/office/drawing/2014/main" id="{4D7CD719-44B9-CA8F-67CE-E17B7EFC6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8572" y="1373188"/>
            <a:ext cx="4276725" cy="4106863"/>
          </a:xfrm>
        </p:spPr>
      </p:pic>
      <p:pic>
        <p:nvPicPr>
          <p:cNvPr id="8" name="Immagine 7" descr="Immagine che contiene testo, calligrafia, Carattere, schermata&#10;&#10;Descrizione generata automaticamente">
            <a:extLst>
              <a:ext uri="{FF2B5EF4-FFF2-40B4-BE49-F238E27FC236}">
                <a16:creationId xmlns:a16="http://schemas.microsoft.com/office/drawing/2014/main" id="{A0B86365-F9D9-F0D1-D661-20A443B0A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168" y="557527"/>
            <a:ext cx="4018185" cy="574891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73FC4AF4-C4B5-2D68-B42C-401AFD93DE15}"/>
              </a:ext>
            </a:extLst>
          </p:cNvPr>
          <p:cNvSpPr txBox="1">
            <a:spLocks/>
          </p:cNvSpPr>
          <p:nvPr/>
        </p:nvSpPr>
        <p:spPr>
          <a:xfrm>
            <a:off x="-6865" y="14929"/>
            <a:ext cx="2033487" cy="2119803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OUR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OBJECTIVE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FUNCTION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FFA32A6-9C72-9455-BD97-6A2EF58AE15B}"/>
              </a:ext>
            </a:extLst>
          </p:cNvPr>
          <p:cNvSpPr txBox="1">
            <a:spLocks/>
          </p:cNvSpPr>
          <p:nvPr/>
        </p:nvSpPr>
        <p:spPr>
          <a:xfrm>
            <a:off x="631665" y="1988099"/>
            <a:ext cx="2968012" cy="2881803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COMPLETE</a:t>
            </a:r>
            <a:endParaRPr lang="it-IT" sz="2200">
              <a:solidFill>
                <a:schemeClr val="bg1"/>
              </a:solidFill>
              <a:latin typeface="Cambria"/>
              <a:ea typeface="Cambria"/>
            </a:endParaRPr>
          </a:p>
          <a:p>
            <a:pPr algn="ctr"/>
            <a:r>
              <a:rPr lang="en-US" sz="2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PROBLEM</a:t>
            </a:r>
          </a:p>
          <a:p>
            <a:pPr algn="ctr"/>
            <a:r>
              <a:rPr lang="en-US" sz="2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FORMULATION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AFA70C8-D541-1A7A-DB8E-1050987F8B1D}"/>
              </a:ext>
            </a:extLst>
          </p:cNvPr>
          <p:cNvSpPr txBox="1">
            <a:spLocks/>
          </p:cNvSpPr>
          <p:nvPr/>
        </p:nvSpPr>
        <p:spPr>
          <a:xfrm>
            <a:off x="3793" y="4726986"/>
            <a:ext cx="2019109" cy="2134180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CLOSENESS TO MARKET</a:t>
            </a:r>
            <a:endParaRPr lang="it-IT">
              <a:solidFill>
                <a:schemeClr val="bg1"/>
              </a:solidFill>
              <a:latin typeface="Calibri Light" panose="020F0302020204030204"/>
              <a:ea typeface="Cambria"/>
              <a:cs typeface="Calibri Light"/>
            </a:endParaRP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PORTFOLIO</a:t>
            </a:r>
            <a:endParaRPr lang="it-IT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4F875A5-51E4-2B96-8B8E-5035A38C2937}"/>
              </a:ext>
            </a:extLst>
          </p:cNvPr>
          <p:cNvSpPr txBox="1">
            <a:spLocks/>
          </p:cNvSpPr>
          <p:nvPr/>
        </p:nvSpPr>
        <p:spPr>
          <a:xfrm>
            <a:off x="-1750244" y="-4287618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MIP</a:t>
            </a:r>
          </a:p>
          <a:p>
            <a:pPr algn="ctr"/>
            <a:r>
              <a:rPr lang="en-US" sz="2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APPROACH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F6AAA1F-6740-F586-2C65-A836012D2514}"/>
              </a:ext>
            </a:extLst>
          </p:cNvPr>
          <p:cNvSpPr txBox="1">
            <a:spLocks/>
          </p:cNvSpPr>
          <p:nvPr/>
        </p:nvSpPr>
        <p:spPr>
          <a:xfrm>
            <a:off x="-5243941" y="11139287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NUMBER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OF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STOCKS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C31324B-A596-A33B-CC7C-AB3B199905EE}"/>
              </a:ext>
            </a:extLst>
          </p:cNvPr>
          <p:cNvSpPr txBox="1">
            <a:spLocks/>
          </p:cNvSpPr>
          <p:nvPr/>
        </p:nvSpPr>
        <p:spPr>
          <a:xfrm>
            <a:off x="-9514017" y="11973173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NUMBER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OF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TRANSACTIONS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DD933F5-04CF-9A52-E8B4-13A352371059}"/>
              </a:ext>
            </a:extLst>
          </p:cNvPr>
          <p:cNvSpPr txBox="1">
            <a:spLocks/>
          </p:cNvSpPr>
          <p:nvPr/>
        </p:nvSpPr>
        <p:spPr>
          <a:xfrm>
            <a:off x="-13927865" y="11053022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HIGH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RETURN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31B34EC-EC10-7A45-04BC-8EE8EDEBD076}"/>
              </a:ext>
            </a:extLst>
          </p:cNvPr>
          <p:cNvSpPr txBox="1">
            <a:spLocks/>
          </p:cNvSpPr>
          <p:nvPr/>
        </p:nvSpPr>
        <p:spPr>
          <a:xfrm>
            <a:off x="-16990243" y="8867664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HIGH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LIQUIDITY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ABEBD31-1518-A737-43EE-E49E06C73922}"/>
              </a:ext>
            </a:extLst>
          </p:cNvPr>
          <p:cNvSpPr txBox="1">
            <a:spLocks/>
          </p:cNvSpPr>
          <p:nvPr/>
        </p:nvSpPr>
        <p:spPr>
          <a:xfrm>
            <a:off x="-19089336" y="5201438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LOW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TRANSACTION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COST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6DE14FF-0F15-30A4-8195-AD22F963D59E}"/>
              </a:ext>
            </a:extLst>
          </p:cNvPr>
          <p:cNvSpPr txBox="1">
            <a:spLocks/>
          </p:cNvSpPr>
          <p:nvPr/>
        </p:nvSpPr>
        <p:spPr>
          <a:xfrm>
            <a:off x="-19549411" y="2067173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SUMMARY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CAA57C78-E1F6-AB7E-9AC7-090C8D3D5995}"/>
              </a:ext>
            </a:extLst>
          </p:cNvPr>
          <p:cNvSpPr txBox="1">
            <a:spLocks/>
          </p:cNvSpPr>
          <p:nvPr/>
        </p:nvSpPr>
        <p:spPr>
          <a:xfrm>
            <a:off x="-18988694" y="-1325884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BASELINE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STRATEGY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344954A3-6DDB-7A31-51F6-431FFC84F33B}"/>
              </a:ext>
            </a:extLst>
          </p:cNvPr>
          <p:cNvSpPr txBox="1">
            <a:spLocks/>
          </p:cNvSpPr>
          <p:nvPr/>
        </p:nvSpPr>
        <p:spPr>
          <a:xfrm>
            <a:off x="-17277787" y="-4287619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THE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MARKET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PORTFOLIO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3A74C02-8332-E6D6-3481-E2A56DC28ED3}"/>
              </a:ext>
            </a:extLst>
          </p:cNvPr>
          <p:cNvSpPr txBox="1">
            <a:spLocks/>
          </p:cNvSpPr>
          <p:nvPr/>
        </p:nvSpPr>
        <p:spPr>
          <a:xfrm>
            <a:off x="-14661107" y="-6429845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cs typeface="Calibri Light"/>
              </a:rPr>
              <a:t>IMPLEMENTATION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3755DF6-FE9D-28F7-4C80-2A97EC47CBEE}"/>
              </a:ext>
            </a:extLst>
          </p:cNvPr>
          <p:cNvSpPr txBox="1">
            <a:spLocks/>
          </p:cNvSpPr>
          <p:nvPr/>
        </p:nvSpPr>
        <p:spPr>
          <a:xfrm>
            <a:off x="-11268051" y="-7781316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LQ AND VOL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7193CF16-7BCD-9ED8-DC59-58E2782B7BC6}"/>
              </a:ext>
            </a:extLst>
          </p:cNvPr>
          <p:cNvSpPr txBox="1">
            <a:spLocks/>
          </p:cNvSpPr>
          <p:nvPr/>
        </p:nvSpPr>
        <p:spPr>
          <a:xfrm>
            <a:off x="-7501182" y="-7695052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CHOICE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OF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LAMBDA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C2A4A14-364C-68F4-5FDC-703411C17765}"/>
              </a:ext>
            </a:extLst>
          </p:cNvPr>
          <p:cNvSpPr txBox="1">
            <a:spLocks/>
          </p:cNvSpPr>
          <p:nvPr/>
        </p:nvSpPr>
        <p:spPr>
          <a:xfrm>
            <a:off x="-4180012" y="-6429844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LAMBDA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=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E17D10-F193-781C-7F67-42C5339F0335}"/>
              </a:ext>
            </a:extLst>
          </p:cNvPr>
          <p:cNvSpPr txBox="1">
            <a:spLocks/>
          </p:cNvSpPr>
          <p:nvPr/>
        </p:nvSpPr>
        <p:spPr>
          <a:xfrm>
            <a:off x="-1419565" y="8249438"/>
            <a:ext cx="2033487" cy="2076672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EXPOSURE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TO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DIFFERENT SECTORS</a:t>
            </a:r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732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e 32">
            <a:extLst>
              <a:ext uri="{FF2B5EF4-FFF2-40B4-BE49-F238E27FC236}">
                <a16:creationId xmlns:a16="http://schemas.microsoft.com/office/drawing/2014/main" id="{B7490D5E-ECB5-A21F-33A6-65DBD76C2179}"/>
              </a:ext>
            </a:extLst>
          </p:cNvPr>
          <p:cNvSpPr/>
          <p:nvPr/>
        </p:nvSpPr>
        <p:spPr>
          <a:xfrm>
            <a:off x="-16782420" y="-5082059"/>
            <a:ext cx="17295962" cy="17051546"/>
          </a:xfrm>
          <a:prstGeom prst="ellipse">
            <a:avLst/>
          </a:prstGeom>
          <a:solidFill>
            <a:srgbClr val="4209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FFA32A6-9C72-9455-BD97-6A2EF58AE15B}"/>
              </a:ext>
            </a:extLst>
          </p:cNvPr>
          <p:cNvSpPr txBox="1">
            <a:spLocks/>
          </p:cNvSpPr>
          <p:nvPr/>
        </p:nvSpPr>
        <p:spPr>
          <a:xfrm>
            <a:off x="-940" y="18399"/>
            <a:ext cx="2033486" cy="2019163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COMPLETE</a:t>
            </a:r>
            <a:endParaRPr lang="it-IT" sz="1800">
              <a:solidFill>
                <a:schemeClr val="bg1"/>
              </a:solidFill>
              <a:latin typeface="Cambria"/>
              <a:ea typeface="Cambria"/>
              <a:cs typeface="Calibri Light"/>
            </a:endParaRP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PROBLEM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FORMULATION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ED4CCDE-17E1-F539-4812-7BD66595917F}"/>
              </a:ext>
            </a:extLst>
          </p:cNvPr>
          <p:cNvSpPr txBox="1">
            <a:spLocks/>
          </p:cNvSpPr>
          <p:nvPr/>
        </p:nvSpPr>
        <p:spPr>
          <a:xfrm>
            <a:off x="3793" y="4784495"/>
            <a:ext cx="2033487" cy="2076672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EXPOSURE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TO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DIFFERENT SECTORS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C31324B-A596-A33B-CC7C-AB3B199905EE}"/>
              </a:ext>
            </a:extLst>
          </p:cNvPr>
          <p:cNvSpPr txBox="1">
            <a:spLocks/>
          </p:cNvSpPr>
          <p:nvPr/>
        </p:nvSpPr>
        <p:spPr>
          <a:xfrm>
            <a:off x="-3791828" y="10319777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NUMBER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OF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TRANSACTIONS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DD933F5-04CF-9A52-E8B4-13A352371059}"/>
              </a:ext>
            </a:extLst>
          </p:cNvPr>
          <p:cNvSpPr txBox="1">
            <a:spLocks/>
          </p:cNvSpPr>
          <p:nvPr/>
        </p:nvSpPr>
        <p:spPr>
          <a:xfrm>
            <a:off x="-13927865" y="11053022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HIGH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RETURN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31B34EC-EC10-7A45-04BC-8EE8EDEBD076}"/>
              </a:ext>
            </a:extLst>
          </p:cNvPr>
          <p:cNvSpPr txBox="1">
            <a:spLocks/>
          </p:cNvSpPr>
          <p:nvPr/>
        </p:nvSpPr>
        <p:spPr>
          <a:xfrm>
            <a:off x="-16990243" y="8867664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HIGH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LIQUIDITY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ABEBD31-1518-A737-43EE-E49E06C73922}"/>
              </a:ext>
            </a:extLst>
          </p:cNvPr>
          <p:cNvSpPr txBox="1">
            <a:spLocks/>
          </p:cNvSpPr>
          <p:nvPr/>
        </p:nvSpPr>
        <p:spPr>
          <a:xfrm>
            <a:off x="-19089336" y="5201438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LOW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TRANSACTION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COST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6DE14FF-0F15-30A4-8195-AD22F963D59E}"/>
              </a:ext>
            </a:extLst>
          </p:cNvPr>
          <p:cNvSpPr txBox="1">
            <a:spLocks/>
          </p:cNvSpPr>
          <p:nvPr/>
        </p:nvSpPr>
        <p:spPr>
          <a:xfrm>
            <a:off x="-19549411" y="2067173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SUMMARY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CAA57C78-E1F6-AB7E-9AC7-090C8D3D5995}"/>
              </a:ext>
            </a:extLst>
          </p:cNvPr>
          <p:cNvSpPr txBox="1">
            <a:spLocks/>
          </p:cNvSpPr>
          <p:nvPr/>
        </p:nvSpPr>
        <p:spPr>
          <a:xfrm>
            <a:off x="-18988694" y="-1325884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BASELINE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STRATEGY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344954A3-6DDB-7A31-51F6-431FFC84F33B}"/>
              </a:ext>
            </a:extLst>
          </p:cNvPr>
          <p:cNvSpPr txBox="1">
            <a:spLocks/>
          </p:cNvSpPr>
          <p:nvPr/>
        </p:nvSpPr>
        <p:spPr>
          <a:xfrm>
            <a:off x="-17277787" y="-4287619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THE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MARKET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PORTFOLIO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3A74C02-8332-E6D6-3481-E2A56DC28ED3}"/>
              </a:ext>
            </a:extLst>
          </p:cNvPr>
          <p:cNvSpPr txBox="1">
            <a:spLocks/>
          </p:cNvSpPr>
          <p:nvPr/>
        </p:nvSpPr>
        <p:spPr>
          <a:xfrm>
            <a:off x="-14661107" y="-6429845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cs typeface="Calibri Light"/>
              </a:rPr>
              <a:t>IMPLEMENTATION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3755DF6-FE9D-28F7-4C80-2A97EC47CBEE}"/>
              </a:ext>
            </a:extLst>
          </p:cNvPr>
          <p:cNvSpPr txBox="1">
            <a:spLocks/>
          </p:cNvSpPr>
          <p:nvPr/>
        </p:nvSpPr>
        <p:spPr>
          <a:xfrm>
            <a:off x="-11268051" y="-7781316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LQ AND VOL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7193CF16-7BCD-9ED8-DC59-58E2782B7BC6}"/>
              </a:ext>
            </a:extLst>
          </p:cNvPr>
          <p:cNvSpPr txBox="1">
            <a:spLocks/>
          </p:cNvSpPr>
          <p:nvPr/>
        </p:nvSpPr>
        <p:spPr>
          <a:xfrm>
            <a:off x="-7501182" y="-7695052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CHOICE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OF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LAMBDA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C2A4A14-364C-68F4-5FDC-703411C17765}"/>
              </a:ext>
            </a:extLst>
          </p:cNvPr>
          <p:cNvSpPr txBox="1">
            <a:spLocks/>
          </p:cNvSpPr>
          <p:nvPr/>
        </p:nvSpPr>
        <p:spPr>
          <a:xfrm>
            <a:off x="-4180012" y="-6429844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LAMBDA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=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5F0212-3115-02A6-68DC-9C187B53D9E9}"/>
              </a:ext>
            </a:extLst>
          </p:cNvPr>
          <p:cNvSpPr txBox="1">
            <a:spLocks/>
          </p:cNvSpPr>
          <p:nvPr/>
        </p:nvSpPr>
        <p:spPr>
          <a:xfrm>
            <a:off x="-998903" y="-2731147"/>
            <a:ext cx="2033487" cy="1990408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OUR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OBJECTIVE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FUNCTION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1B3519-0619-E7ED-0AF0-B5478E719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708" y="1890536"/>
            <a:ext cx="9392421" cy="3917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Cambria"/>
                <a:ea typeface="+mn-lt"/>
                <a:cs typeface="+mn-lt"/>
              </a:rPr>
              <a:t>It is desirable for the portfolio </a:t>
            </a:r>
            <a:r>
              <a:rPr lang="en-GB" sz="2400" dirty="0" err="1">
                <a:latin typeface="Cambria"/>
                <a:ea typeface="+mn-lt"/>
                <a:cs typeface="+mn-lt"/>
              </a:rPr>
              <a:t>wF</a:t>
            </a:r>
            <a:r>
              <a:rPr lang="en-GB" sz="2400" dirty="0">
                <a:latin typeface="Cambria"/>
                <a:ea typeface="+mn-lt"/>
                <a:cs typeface="+mn-lt"/>
              </a:rPr>
              <a:t> </a:t>
            </a:r>
          </a:p>
          <a:p>
            <a:pPr marL="0" indent="0">
              <a:buNone/>
            </a:pPr>
            <a:r>
              <a:rPr lang="en-GB" sz="2400" dirty="0">
                <a:latin typeface="Cambria"/>
                <a:ea typeface="+mn-lt"/>
                <a:cs typeface="+mn-lt"/>
              </a:rPr>
              <a:t>to be as close as possible to </a:t>
            </a:r>
            <a:r>
              <a:rPr lang="en-GB" sz="2400" dirty="0" err="1">
                <a:latin typeface="Cambria"/>
                <a:ea typeface="+mn-lt"/>
                <a:cs typeface="+mn-lt"/>
              </a:rPr>
              <a:t>wT</a:t>
            </a:r>
            <a:r>
              <a:rPr lang="en-GB" sz="2400" dirty="0">
                <a:latin typeface="Cambria"/>
                <a:ea typeface="+mn-lt"/>
                <a:cs typeface="+mn-lt"/>
              </a:rPr>
              <a:t>:</a:t>
            </a:r>
          </a:p>
          <a:p>
            <a:pPr marL="0" indent="0">
              <a:buNone/>
            </a:pPr>
            <a:endParaRPr lang="en-GB" sz="2400" dirty="0">
              <a:latin typeface="Cambria"/>
              <a:ea typeface="+mn-lt"/>
              <a:cs typeface="+mn-lt"/>
            </a:endParaRPr>
          </a:p>
          <a:p>
            <a:pPr marL="0" indent="0">
              <a:buNone/>
            </a:pPr>
            <a:endParaRPr lang="en-GB" sz="2400" dirty="0">
              <a:latin typeface="Cambria"/>
              <a:ea typeface="+mn-lt"/>
              <a:cs typeface="+mn-lt"/>
            </a:endParaRPr>
          </a:p>
          <a:p>
            <a:pPr marL="0" indent="0">
              <a:buNone/>
            </a:pPr>
            <a:endParaRPr lang="en-GB" sz="2400" dirty="0">
              <a:latin typeface="Cambria"/>
              <a:ea typeface="+mn-lt"/>
              <a:cs typeface="+mn-lt"/>
            </a:endParaRPr>
          </a:p>
          <a:p>
            <a:pPr marL="0" indent="0">
              <a:buNone/>
            </a:pPr>
            <a:endParaRPr lang="en-GB" sz="2400" dirty="0">
              <a:latin typeface="Cambria"/>
              <a:ea typeface="+mn-lt"/>
              <a:cs typeface="+mn-lt"/>
            </a:endParaRPr>
          </a:p>
          <a:p>
            <a:pPr marL="0" indent="0">
              <a:buNone/>
            </a:pPr>
            <a:endParaRPr lang="en-GB" sz="2400" dirty="0">
              <a:latin typeface="Cambria"/>
              <a:ea typeface="+mn-lt"/>
              <a:cs typeface="+mn-lt"/>
            </a:endParaRPr>
          </a:p>
          <a:p>
            <a:pPr marL="0" indent="0">
              <a:buNone/>
            </a:pPr>
            <a:endParaRPr lang="en-GB" sz="2400" dirty="0">
              <a:latin typeface="Cambria"/>
              <a:ea typeface="+mn-lt"/>
              <a:cs typeface="+mn-lt"/>
            </a:endParaRPr>
          </a:p>
        </p:txBody>
      </p:sp>
      <p:pic>
        <p:nvPicPr>
          <p:cNvPr id="5" name="Immagine 5" descr="Immagine che contiene Carattere, testo, bianco, tipografia&#10;&#10;Descrizione generata automaticamente">
            <a:extLst>
              <a:ext uri="{FF2B5EF4-FFF2-40B4-BE49-F238E27FC236}">
                <a16:creationId xmlns:a16="http://schemas.microsoft.com/office/drawing/2014/main" id="{DCB4EF05-DD3E-9A61-E4E6-1A75863BC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81" y="2887824"/>
            <a:ext cx="4788505" cy="158545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1413022-0A06-ADF7-1858-936F79632AE0}"/>
              </a:ext>
            </a:extLst>
          </p:cNvPr>
          <p:cNvSpPr txBox="1">
            <a:spLocks/>
          </p:cNvSpPr>
          <p:nvPr/>
        </p:nvSpPr>
        <p:spPr>
          <a:xfrm>
            <a:off x="1024586" y="2067175"/>
            <a:ext cx="2666089" cy="2709273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CLOSENESS TO MARKET</a:t>
            </a:r>
            <a:endParaRPr lang="it-IT" sz="2400">
              <a:solidFill>
                <a:schemeClr val="bg1"/>
              </a:solidFill>
              <a:latin typeface="Calibri Light" panose="020F0302020204030204"/>
              <a:ea typeface="Cambria"/>
              <a:cs typeface="Calibri Light"/>
            </a:endParaRPr>
          </a:p>
          <a:p>
            <a:pPr algn="ctr"/>
            <a:r>
              <a:rPr lang="en-US" sz="24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PORTFOLIO</a:t>
            </a:r>
            <a:endParaRPr lang="it-IT" sz="24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28414D-0FF0-75A5-721A-325F8F0E8558}"/>
              </a:ext>
            </a:extLst>
          </p:cNvPr>
          <p:cNvSpPr txBox="1">
            <a:spLocks/>
          </p:cNvSpPr>
          <p:nvPr/>
        </p:nvSpPr>
        <p:spPr>
          <a:xfrm>
            <a:off x="-1088884" y="7760607"/>
            <a:ext cx="2191638" cy="2234823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NUMBER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OF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NAMES</a:t>
            </a:r>
          </a:p>
        </p:txBody>
      </p:sp>
    </p:spTree>
    <p:extLst>
      <p:ext uri="{BB962C8B-B14F-4D97-AF65-F5344CB8AC3E}">
        <p14:creationId xmlns:p14="http://schemas.microsoft.com/office/powerpoint/2010/main" val="587652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e 32">
            <a:extLst>
              <a:ext uri="{FF2B5EF4-FFF2-40B4-BE49-F238E27FC236}">
                <a16:creationId xmlns:a16="http://schemas.microsoft.com/office/drawing/2014/main" id="{B7490D5E-ECB5-A21F-33A6-65DBD76C2179}"/>
              </a:ext>
            </a:extLst>
          </p:cNvPr>
          <p:cNvSpPr/>
          <p:nvPr/>
        </p:nvSpPr>
        <p:spPr>
          <a:xfrm>
            <a:off x="-16782420" y="-5082059"/>
            <a:ext cx="17295962" cy="17051546"/>
          </a:xfrm>
          <a:prstGeom prst="ellipse">
            <a:avLst/>
          </a:prstGeom>
          <a:solidFill>
            <a:srgbClr val="4209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FFA32A6-9C72-9455-BD97-6A2EF58AE15B}"/>
              </a:ext>
            </a:extLst>
          </p:cNvPr>
          <p:cNvSpPr txBox="1">
            <a:spLocks/>
          </p:cNvSpPr>
          <p:nvPr/>
        </p:nvSpPr>
        <p:spPr>
          <a:xfrm>
            <a:off x="-1179883" y="-2928959"/>
            <a:ext cx="2033486" cy="2019163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COMPLETE</a:t>
            </a:r>
            <a:endParaRPr lang="it-IT" sz="3200">
              <a:solidFill>
                <a:schemeClr val="bg1"/>
              </a:solidFill>
              <a:latin typeface="Cambria"/>
              <a:ea typeface="Cambria"/>
            </a:endParaRPr>
          </a:p>
          <a:p>
            <a:pPr algn="ctr"/>
            <a:r>
              <a:rPr lang="en-US" sz="16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PROBLEM</a:t>
            </a:r>
            <a:endParaRPr lang="en-US" sz="3200">
              <a:solidFill>
                <a:schemeClr val="bg1"/>
              </a:solidFill>
              <a:latin typeface="Cambria"/>
              <a:ea typeface="Cambria"/>
              <a:cs typeface="Calibri Light"/>
            </a:endParaRPr>
          </a:p>
          <a:p>
            <a:pPr algn="ctr"/>
            <a:r>
              <a:rPr lang="en-US" sz="16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FORMULATION</a:t>
            </a:r>
            <a:endParaRPr lang="en-US" sz="3200">
              <a:solidFill>
                <a:schemeClr val="bg1"/>
              </a:solidFill>
              <a:latin typeface="Cambria"/>
              <a:ea typeface="Cambria"/>
              <a:cs typeface="Calibri Light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F6AAA1F-6740-F586-2C65-A836012D2514}"/>
              </a:ext>
            </a:extLst>
          </p:cNvPr>
          <p:cNvSpPr txBox="1">
            <a:spLocks/>
          </p:cNvSpPr>
          <p:nvPr/>
        </p:nvSpPr>
        <p:spPr>
          <a:xfrm>
            <a:off x="3795" y="4597588"/>
            <a:ext cx="2191638" cy="2234823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NUMBER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OF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NAMES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C31324B-A596-A33B-CC7C-AB3B199905EE}"/>
              </a:ext>
            </a:extLst>
          </p:cNvPr>
          <p:cNvSpPr txBox="1">
            <a:spLocks/>
          </p:cNvSpPr>
          <p:nvPr/>
        </p:nvSpPr>
        <p:spPr>
          <a:xfrm>
            <a:off x="-1376432" y="7774985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NUMBER</a:t>
            </a:r>
          </a:p>
          <a:p>
            <a:pPr algn="ctr"/>
            <a:r>
              <a:rPr lang="en-US" sz="2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OF</a:t>
            </a:r>
          </a:p>
          <a:p>
            <a:pPr algn="ctr"/>
            <a:r>
              <a:rPr lang="en-US" sz="2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TRANSACTIO-NS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DD933F5-04CF-9A52-E8B4-13A352371059}"/>
              </a:ext>
            </a:extLst>
          </p:cNvPr>
          <p:cNvSpPr txBox="1">
            <a:spLocks/>
          </p:cNvSpPr>
          <p:nvPr/>
        </p:nvSpPr>
        <p:spPr>
          <a:xfrm>
            <a:off x="-3734318" y="10219135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HIGH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RETURN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31B34EC-EC10-7A45-04BC-8EE8EDEBD076}"/>
              </a:ext>
            </a:extLst>
          </p:cNvPr>
          <p:cNvSpPr txBox="1">
            <a:spLocks/>
          </p:cNvSpPr>
          <p:nvPr/>
        </p:nvSpPr>
        <p:spPr>
          <a:xfrm>
            <a:off x="-7501186" y="11786268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HIGH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LIQUIDITY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ABEBD31-1518-A737-43EE-E49E06C73922}"/>
              </a:ext>
            </a:extLst>
          </p:cNvPr>
          <p:cNvSpPr txBox="1">
            <a:spLocks/>
          </p:cNvSpPr>
          <p:nvPr/>
        </p:nvSpPr>
        <p:spPr>
          <a:xfrm>
            <a:off x="-19089336" y="5201438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LOW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TRANSACTION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COST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6DE14FF-0F15-30A4-8195-AD22F963D59E}"/>
              </a:ext>
            </a:extLst>
          </p:cNvPr>
          <p:cNvSpPr txBox="1">
            <a:spLocks/>
          </p:cNvSpPr>
          <p:nvPr/>
        </p:nvSpPr>
        <p:spPr>
          <a:xfrm>
            <a:off x="-19549411" y="2067173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SUMMARY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CAA57C78-E1F6-AB7E-9AC7-090C8D3D5995}"/>
              </a:ext>
            </a:extLst>
          </p:cNvPr>
          <p:cNvSpPr txBox="1">
            <a:spLocks/>
          </p:cNvSpPr>
          <p:nvPr/>
        </p:nvSpPr>
        <p:spPr>
          <a:xfrm>
            <a:off x="-18988694" y="-1325884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BASELINE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STRATEGY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344954A3-6DDB-7A31-51F6-431FFC84F33B}"/>
              </a:ext>
            </a:extLst>
          </p:cNvPr>
          <p:cNvSpPr txBox="1">
            <a:spLocks/>
          </p:cNvSpPr>
          <p:nvPr/>
        </p:nvSpPr>
        <p:spPr>
          <a:xfrm>
            <a:off x="-17277787" y="-4287619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THE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MARKET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PORTFOLIO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3A74C02-8332-E6D6-3481-E2A56DC28ED3}"/>
              </a:ext>
            </a:extLst>
          </p:cNvPr>
          <p:cNvSpPr txBox="1">
            <a:spLocks/>
          </p:cNvSpPr>
          <p:nvPr/>
        </p:nvSpPr>
        <p:spPr>
          <a:xfrm>
            <a:off x="-14661107" y="-6429845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cs typeface="Calibri Light"/>
              </a:rPr>
              <a:t>IMPLEMENTATION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3755DF6-FE9D-28F7-4C80-2A97EC47CBEE}"/>
              </a:ext>
            </a:extLst>
          </p:cNvPr>
          <p:cNvSpPr txBox="1">
            <a:spLocks/>
          </p:cNvSpPr>
          <p:nvPr/>
        </p:nvSpPr>
        <p:spPr>
          <a:xfrm>
            <a:off x="-11268051" y="-7781316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LQ AND VOL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7193CF16-7BCD-9ED8-DC59-58E2782B7BC6}"/>
              </a:ext>
            </a:extLst>
          </p:cNvPr>
          <p:cNvSpPr txBox="1">
            <a:spLocks/>
          </p:cNvSpPr>
          <p:nvPr/>
        </p:nvSpPr>
        <p:spPr>
          <a:xfrm>
            <a:off x="-7501182" y="-7695052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CHOICE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OF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LAMBDA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C2A4A14-364C-68F4-5FDC-703411C17765}"/>
              </a:ext>
            </a:extLst>
          </p:cNvPr>
          <p:cNvSpPr txBox="1">
            <a:spLocks/>
          </p:cNvSpPr>
          <p:nvPr/>
        </p:nvSpPr>
        <p:spPr>
          <a:xfrm>
            <a:off x="-4180012" y="-6429844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LAMBDA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=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AE513-EA99-02CD-99EE-E81D314A0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740" y="477621"/>
            <a:ext cx="9511000" cy="44660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it-IT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It</a:t>
            </a:r>
            <a:r>
              <a:rPr lang="it-IT" sz="240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is</a:t>
            </a:r>
            <a:r>
              <a:rPr lang="it-IT" sz="240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desirable</a:t>
            </a:r>
            <a:r>
              <a:rPr lang="it-IT" sz="240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 to </a:t>
            </a:r>
            <a:r>
              <a:rPr lang="it-IT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have</a:t>
            </a:r>
            <a:r>
              <a:rPr lang="it-IT" sz="240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exposure</a:t>
            </a:r>
            <a:r>
              <a:rPr lang="it-IT" sz="240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 to </a:t>
            </a:r>
            <a:r>
              <a:rPr lang="it-IT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different</a:t>
            </a:r>
            <a:r>
              <a:rPr lang="it-IT" sz="240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sectors</a:t>
            </a:r>
            <a:endParaRPr lang="it-IT" sz="2400">
              <a:solidFill>
                <a:schemeClr val="tx1">
                  <a:lumMod val="85000"/>
                  <a:lumOff val="15000"/>
                </a:schemeClr>
              </a:solidFill>
              <a:latin typeface="Cambria"/>
              <a:ea typeface="+mn-lt"/>
              <a:cs typeface="+mn-lt"/>
            </a:endParaRPr>
          </a:p>
          <a:p>
            <a:pPr marL="0" indent="0">
              <a:buNone/>
            </a:pPr>
            <a:r>
              <a:rPr lang="it-IT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between</a:t>
            </a:r>
            <a:r>
              <a:rPr lang="it-IT" sz="240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wT</a:t>
            </a:r>
            <a:r>
              <a:rPr lang="it-IT" sz="240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 and </a:t>
            </a:r>
            <a:r>
              <a:rPr lang="it-IT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wF</a:t>
            </a:r>
            <a:r>
              <a:rPr lang="it-IT" sz="240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 to be </a:t>
            </a:r>
            <a:r>
              <a:rPr lang="it-IT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as</a:t>
            </a:r>
            <a:r>
              <a:rPr lang="it-IT" sz="240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 close </a:t>
            </a:r>
            <a:r>
              <a:rPr lang="it-IT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as</a:t>
            </a:r>
            <a:r>
              <a:rPr lang="it-IT" sz="240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possible</a:t>
            </a:r>
            <a:r>
              <a:rPr lang="it-IT" sz="240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it-IT" sz="2400">
              <a:solidFill>
                <a:schemeClr val="tx1">
                  <a:lumMod val="85000"/>
                  <a:lumOff val="15000"/>
                </a:schemeClr>
              </a:solidFill>
              <a:latin typeface="Cambria"/>
              <a:ea typeface="Calibri"/>
              <a:cs typeface="Calibri"/>
            </a:endParaRPr>
          </a:p>
          <a:p>
            <a:endParaRPr lang="it-IT" sz="2400">
              <a:solidFill>
                <a:schemeClr val="tx1">
                  <a:lumMod val="85000"/>
                  <a:lumOff val="15000"/>
                </a:schemeClr>
              </a:solidFill>
              <a:latin typeface="Cambria"/>
              <a:ea typeface="Calibri"/>
              <a:cs typeface="Calibri"/>
            </a:endParaRPr>
          </a:p>
          <a:p>
            <a:endParaRPr lang="it-IT" sz="2400">
              <a:solidFill>
                <a:schemeClr val="tx1">
                  <a:lumMod val="85000"/>
                  <a:lumOff val="15000"/>
                </a:schemeClr>
              </a:solidFill>
              <a:latin typeface="Cambria"/>
              <a:ea typeface="Calibri"/>
              <a:cs typeface="Calibri"/>
            </a:endParaRPr>
          </a:p>
        </p:txBody>
      </p:sp>
      <p:pic>
        <p:nvPicPr>
          <p:cNvPr id="4" name="Immagine 3" descr="Immagine che contiene testo, Carattere, tipografia, bianco&#10;&#10;Descrizione generata automaticamente">
            <a:extLst>
              <a:ext uri="{FF2B5EF4-FFF2-40B4-BE49-F238E27FC236}">
                <a16:creationId xmlns:a16="http://schemas.microsoft.com/office/drawing/2014/main" id="{29A770D3-37C1-A2CF-5D9D-6DA12BDAF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271" y="2942393"/>
            <a:ext cx="5437612" cy="10026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504D3B-ED15-6D1D-D32E-BB7787C5FE15}"/>
              </a:ext>
            </a:extLst>
          </p:cNvPr>
          <p:cNvSpPr txBox="1"/>
          <p:nvPr/>
        </p:nvSpPr>
        <p:spPr>
          <a:xfrm>
            <a:off x="3319780" y="4698750"/>
            <a:ext cx="8567410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Ms</a:t>
            </a:r>
            <a:r>
              <a:rPr lang="it-IT" sz="240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(i) </a:t>
            </a:r>
            <a:r>
              <a:rPr lang="it-IT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binary</a:t>
            </a:r>
            <a:r>
              <a:rPr lang="it-IT" sz="240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 index </a:t>
            </a:r>
            <a:r>
              <a:rPr lang="it-IT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denoting</a:t>
            </a:r>
            <a:r>
              <a:rPr lang="it-IT" sz="240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 membership of stock i in </a:t>
            </a:r>
            <a:r>
              <a:rPr lang="it-IT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sector</a:t>
            </a:r>
            <a:r>
              <a:rPr lang="it-IT" sz="240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 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Lambda_sec</a:t>
            </a:r>
            <a:r>
              <a:rPr lang="it-IT" sz="240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(s) </a:t>
            </a:r>
            <a:r>
              <a:rPr lang="it-IT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is</a:t>
            </a:r>
            <a:r>
              <a:rPr lang="it-IT" sz="240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 a user-</a:t>
            </a:r>
            <a:r>
              <a:rPr lang="it-IT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specified</a:t>
            </a:r>
            <a:r>
              <a:rPr lang="it-IT" sz="240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 penalty for </a:t>
            </a:r>
            <a:r>
              <a:rPr lang="it-IT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sector</a:t>
            </a:r>
            <a:r>
              <a:rPr lang="it-IT" sz="240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 s. 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81E141-D0F1-0436-7CC2-A3E33F9DF2F7}"/>
              </a:ext>
            </a:extLst>
          </p:cNvPr>
          <p:cNvSpPr txBox="1">
            <a:spLocks/>
          </p:cNvSpPr>
          <p:nvPr/>
        </p:nvSpPr>
        <p:spPr>
          <a:xfrm>
            <a:off x="3794" y="-3165"/>
            <a:ext cx="2047863" cy="204791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CLOSENESS TO MARKET</a:t>
            </a:r>
            <a:endParaRPr lang="it-IT" sz="1800">
              <a:solidFill>
                <a:schemeClr val="bg1"/>
              </a:solidFill>
              <a:latin typeface="Calibri Light" panose="020F0302020204030204"/>
              <a:ea typeface="Cambria"/>
              <a:cs typeface="Calibri Light"/>
            </a:endParaRP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PORTFOLIO</a:t>
            </a:r>
            <a:endParaRPr lang="it-IT" sz="18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0705E8E-9787-63AF-EA7F-81FE779D8FE7}"/>
              </a:ext>
            </a:extLst>
          </p:cNvPr>
          <p:cNvSpPr txBox="1">
            <a:spLocks/>
          </p:cNvSpPr>
          <p:nvPr/>
        </p:nvSpPr>
        <p:spPr>
          <a:xfrm>
            <a:off x="1038963" y="1995288"/>
            <a:ext cx="2666090" cy="2709277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EXPOSURE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TO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DIFFERENT SECTORS</a:t>
            </a:r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112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e 32">
            <a:extLst>
              <a:ext uri="{FF2B5EF4-FFF2-40B4-BE49-F238E27FC236}">
                <a16:creationId xmlns:a16="http://schemas.microsoft.com/office/drawing/2014/main" id="{B7490D5E-ECB5-A21F-33A6-65DBD76C2179}"/>
              </a:ext>
            </a:extLst>
          </p:cNvPr>
          <p:cNvSpPr/>
          <p:nvPr/>
        </p:nvSpPr>
        <p:spPr>
          <a:xfrm>
            <a:off x="-16782420" y="-5082059"/>
            <a:ext cx="17295962" cy="17051546"/>
          </a:xfrm>
          <a:prstGeom prst="ellipse">
            <a:avLst/>
          </a:prstGeom>
          <a:solidFill>
            <a:srgbClr val="4209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F6AAA1F-6740-F586-2C65-A836012D2514}"/>
              </a:ext>
            </a:extLst>
          </p:cNvPr>
          <p:cNvSpPr txBox="1">
            <a:spLocks/>
          </p:cNvSpPr>
          <p:nvPr/>
        </p:nvSpPr>
        <p:spPr>
          <a:xfrm>
            <a:off x="1096475" y="2067174"/>
            <a:ext cx="2781109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NUMBER</a:t>
            </a:r>
          </a:p>
          <a:p>
            <a:pPr algn="ctr"/>
            <a:r>
              <a:rPr lang="en-US" sz="2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OF</a:t>
            </a:r>
          </a:p>
          <a:p>
            <a:pPr algn="ctr"/>
            <a:r>
              <a:rPr lang="en-US" sz="2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NAMES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DD933F5-04CF-9A52-E8B4-13A352371059}"/>
              </a:ext>
            </a:extLst>
          </p:cNvPr>
          <p:cNvSpPr txBox="1">
            <a:spLocks/>
          </p:cNvSpPr>
          <p:nvPr/>
        </p:nvSpPr>
        <p:spPr>
          <a:xfrm>
            <a:off x="-1146394" y="7544945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HIGH</a:t>
            </a:r>
          </a:p>
          <a:p>
            <a:pPr algn="ctr"/>
            <a:r>
              <a:rPr lang="en-US" sz="2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RETURN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31B34EC-EC10-7A45-04BC-8EE8EDEBD076}"/>
              </a:ext>
            </a:extLst>
          </p:cNvPr>
          <p:cNvSpPr txBox="1">
            <a:spLocks/>
          </p:cNvSpPr>
          <p:nvPr/>
        </p:nvSpPr>
        <p:spPr>
          <a:xfrm>
            <a:off x="-3561790" y="10161627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HIGH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LIQUIDITY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ABEBD31-1518-A737-43EE-E49E06C73922}"/>
              </a:ext>
            </a:extLst>
          </p:cNvPr>
          <p:cNvSpPr txBox="1">
            <a:spLocks/>
          </p:cNvSpPr>
          <p:nvPr/>
        </p:nvSpPr>
        <p:spPr>
          <a:xfrm>
            <a:off x="-19089336" y="5201438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LOW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TRANSACTION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COST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6DE14FF-0F15-30A4-8195-AD22F963D59E}"/>
              </a:ext>
            </a:extLst>
          </p:cNvPr>
          <p:cNvSpPr txBox="1">
            <a:spLocks/>
          </p:cNvSpPr>
          <p:nvPr/>
        </p:nvSpPr>
        <p:spPr>
          <a:xfrm>
            <a:off x="-19549411" y="2067173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SUMMARY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CAA57C78-E1F6-AB7E-9AC7-090C8D3D5995}"/>
              </a:ext>
            </a:extLst>
          </p:cNvPr>
          <p:cNvSpPr txBox="1">
            <a:spLocks/>
          </p:cNvSpPr>
          <p:nvPr/>
        </p:nvSpPr>
        <p:spPr>
          <a:xfrm>
            <a:off x="-18988694" y="-1325884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BASELINE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STRATEGY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344954A3-6DDB-7A31-51F6-431FFC84F33B}"/>
              </a:ext>
            </a:extLst>
          </p:cNvPr>
          <p:cNvSpPr txBox="1">
            <a:spLocks/>
          </p:cNvSpPr>
          <p:nvPr/>
        </p:nvSpPr>
        <p:spPr>
          <a:xfrm>
            <a:off x="-17277787" y="-4287619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THE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MARKET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PORTFOLIO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3A74C02-8332-E6D6-3481-E2A56DC28ED3}"/>
              </a:ext>
            </a:extLst>
          </p:cNvPr>
          <p:cNvSpPr txBox="1">
            <a:spLocks/>
          </p:cNvSpPr>
          <p:nvPr/>
        </p:nvSpPr>
        <p:spPr>
          <a:xfrm>
            <a:off x="-14661107" y="-6429845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cs typeface="Calibri Light"/>
              </a:rPr>
              <a:t>IMPLEMENTATION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3755DF6-FE9D-28F7-4C80-2A97EC47CBEE}"/>
              </a:ext>
            </a:extLst>
          </p:cNvPr>
          <p:cNvSpPr txBox="1">
            <a:spLocks/>
          </p:cNvSpPr>
          <p:nvPr/>
        </p:nvSpPr>
        <p:spPr>
          <a:xfrm>
            <a:off x="-11268051" y="-7781316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LQ AND VOL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7193CF16-7BCD-9ED8-DC59-58E2782B7BC6}"/>
              </a:ext>
            </a:extLst>
          </p:cNvPr>
          <p:cNvSpPr txBox="1">
            <a:spLocks/>
          </p:cNvSpPr>
          <p:nvPr/>
        </p:nvSpPr>
        <p:spPr>
          <a:xfrm>
            <a:off x="-7501182" y="-7695052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CHOICE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OF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LAMBDA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C2A4A14-364C-68F4-5FDC-703411C17765}"/>
              </a:ext>
            </a:extLst>
          </p:cNvPr>
          <p:cNvSpPr txBox="1">
            <a:spLocks/>
          </p:cNvSpPr>
          <p:nvPr/>
        </p:nvSpPr>
        <p:spPr>
          <a:xfrm>
            <a:off x="-4180012" y="-6429844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LAMBDA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=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5B59F7-A8D4-2A74-A1AF-141954A09E10}"/>
              </a:ext>
            </a:extLst>
          </p:cNvPr>
          <p:cNvSpPr txBox="1">
            <a:spLocks/>
          </p:cNvSpPr>
          <p:nvPr/>
        </p:nvSpPr>
        <p:spPr>
          <a:xfrm>
            <a:off x="3794" y="4583211"/>
            <a:ext cx="2392921" cy="227795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NUMBER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OF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TRANSACTIO-NS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0F98798-B8A7-ED82-CDBD-FBB9A8400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057" y="1575031"/>
            <a:ext cx="7968719" cy="4183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Cambria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We define: </a:t>
            </a:r>
          </a:p>
          <a:p>
            <a:pPr marL="0" indent="0">
              <a:buNone/>
            </a:pP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Cambria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Requirement captured by: </a:t>
            </a:r>
          </a:p>
          <a:p>
            <a:pPr marL="0" indent="0">
              <a:buNone/>
            </a:pP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Cambria"/>
              <a:ea typeface="Calibri"/>
              <a:cs typeface="Calibri"/>
            </a:endParaRPr>
          </a:p>
          <a:p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Calibri"/>
                <a:cs typeface="Calibri"/>
              </a:rPr>
              <a:t>We want to have a small amount of Names (stocks) in the portfolio to minimize: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Cambria"/>
              <a:ea typeface="+mn-lt"/>
              <a:cs typeface="+mn-lt"/>
            </a:endParaRPr>
          </a:p>
          <a:p>
            <a:pPr lvl="1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custodial fees</a:t>
            </a:r>
          </a:p>
          <a:p>
            <a:pPr lvl="1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ea typeface="+mn-lt"/>
                <a:cs typeface="+mn-lt"/>
              </a:rPr>
              <a:t>transaction costs</a:t>
            </a:r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latin typeface="Cambria"/>
              <a:ea typeface="Calibri"/>
              <a:cs typeface="Calibri"/>
            </a:endParaRPr>
          </a:p>
          <a:p>
            <a:endParaRPr lang="it-IT" sz="2000">
              <a:solidFill>
                <a:schemeClr val="tx1">
                  <a:lumMod val="85000"/>
                  <a:lumOff val="15000"/>
                </a:schemeClr>
              </a:solidFill>
              <a:latin typeface="Cambria"/>
              <a:ea typeface="Calibri"/>
              <a:cs typeface="Calibri"/>
            </a:endParaRPr>
          </a:p>
        </p:txBody>
      </p:sp>
      <p:pic>
        <p:nvPicPr>
          <p:cNvPr id="4" name="Immagine 5" descr="Immagine che contiene Carattere, testo, linea, tipografia&#10;&#10;Descrizione generata automaticamente">
            <a:extLst>
              <a:ext uri="{FF2B5EF4-FFF2-40B4-BE49-F238E27FC236}">
                <a16:creationId xmlns:a16="http://schemas.microsoft.com/office/drawing/2014/main" id="{1AE6EFF9-A70B-A07A-0907-6806F2F96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117" y="1913756"/>
            <a:ext cx="3155767" cy="666000"/>
          </a:xfrm>
          <a:prstGeom prst="rect">
            <a:avLst/>
          </a:prstGeom>
        </p:spPr>
      </p:pic>
      <p:pic>
        <p:nvPicPr>
          <p:cNvPr id="5" name="Immagine 4" descr="Immagine che contiene Carattere, bianco, Elementi grafici, simbolo&#10;&#10;Descrizione generata automaticamente">
            <a:extLst>
              <a:ext uri="{FF2B5EF4-FFF2-40B4-BE49-F238E27FC236}">
                <a16:creationId xmlns:a16="http://schemas.microsoft.com/office/drawing/2014/main" id="{ED9BA140-3BC5-98C0-078E-ED31AE3A8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146" y="2705641"/>
            <a:ext cx="2531477" cy="9612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5DD641D-DF30-15A5-7D21-4584EF8E7524}"/>
              </a:ext>
            </a:extLst>
          </p:cNvPr>
          <p:cNvSpPr txBox="1">
            <a:spLocks/>
          </p:cNvSpPr>
          <p:nvPr/>
        </p:nvSpPr>
        <p:spPr>
          <a:xfrm>
            <a:off x="-1146395" y="-3079920"/>
            <a:ext cx="2047863" cy="204791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CLOSENESS TO MARKET</a:t>
            </a:r>
            <a:endParaRPr lang="it-IT" sz="1800">
              <a:solidFill>
                <a:schemeClr val="bg1"/>
              </a:solidFill>
              <a:latin typeface="Calibri Light" panose="020F0302020204030204"/>
              <a:ea typeface="Cambria"/>
              <a:cs typeface="Calibri Light"/>
            </a:endParaRP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PORTFOLIO</a:t>
            </a:r>
            <a:endParaRPr lang="it-IT" sz="18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D351155-30C4-07D4-C99F-15D79F94BFE6}"/>
              </a:ext>
            </a:extLst>
          </p:cNvPr>
          <p:cNvSpPr txBox="1">
            <a:spLocks/>
          </p:cNvSpPr>
          <p:nvPr/>
        </p:nvSpPr>
        <p:spPr>
          <a:xfrm>
            <a:off x="3793" y="-3165"/>
            <a:ext cx="2033487" cy="2076672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EXPOSURE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TO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DIFFERENT SECTORS</a:t>
            </a:r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823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e 32">
            <a:extLst>
              <a:ext uri="{FF2B5EF4-FFF2-40B4-BE49-F238E27FC236}">
                <a16:creationId xmlns:a16="http://schemas.microsoft.com/office/drawing/2014/main" id="{B7490D5E-ECB5-A21F-33A6-65DBD76C2179}"/>
              </a:ext>
            </a:extLst>
          </p:cNvPr>
          <p:cNvSpPr/>
          <p:nvPr/>
        </p:nvSpPr>
        <p:spPr>
          <a:xfrm>
            <a:off x="-16782420" y="-5082059"/>
            <a:ext cx="17295962" cy="17051546"/>
          </a:xfrm>
          <a:prstGeom prst="ellipse">
            <a:avLst/>
          </a:prstGeom>
          <a:solidFill>
            <a:srgbClr val="42091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F6AAA1F-6740-F586-2C65-A836012D2514}"/>
              </a:ext>
            </a:extLst>
          </p:cNvPr>
          <p:cNvSpPr txBox="1">
            <a:spLocks/>
          </p:cNvSpPr>
          <p:nvPr/>
        </p:nvSpPr>
        <p:spPr>
          <a:xfrm>
            <a:off x="3795" y="-3167"/>
            <a:ext cx="2335411" cy="2306710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NUMBER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OF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NAMES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DD933F5-04CF-9A52-E8B4-13A352371059}"/>
              </a:ext>
            </a:extLst>
          </p:cNvPr>
          <p:cNvSpPr txBox="1">
            <a:spLocks/>
          </p:cNvSpPr>
          <p:nvPr/>
        </p:nvSpPr>
        <p:spPr>
          <a:xfrm>
            <a:off x="3795" y="4554454"/>
            <a:ext cx="2321034" cy="2306710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HIGH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RETURN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31B34EC-EC10-7A45-04BC-8EE8EDEBD076}"/>
              </a:ext>
            </a:extLst>
          </p:cNvPr>
          <p:cNvSpPr txBox="1">
            <a:spLocks/>
          </p:cNvSpPr>
          <p:nvPr/>
        </p:nvSpPr>
        <p:spPr>
          <a:xfrm>
            <a:off x="-1218281" y="7616835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HIGH</a:t>
            </a:r>
          </a:p>
          <a:p>
            <a:pPr algn="ctr"/>
            <a:r>
              <a:rPr lang="en-US" sz="2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LIQUIDITY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ABEBD31-1518-A737-43EE-E49E06C73922}"/>
              </a:ext>
            </a:extLst>
          </p:cNvPr>
          <p:cNvSpPr txBox="1">
            <a:spLocks/>
          </p:cNvSpPr>
          <p:nvPr/>
        </p:nvSpPr>
        <p:spPr>
          <a:xfrm>
            <a:off x="-3662430" y="10147249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LOW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TRANSACTION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COST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6DE14FF-0F15-30A4-8195-AD22F963D59E}"/>
              </a:ext>
            </a:extLst>
          </p:cNvPr>
          <p:cNvSpPr txBox="1">
            <a:spLocks/>
          </p:cNvSpPr>
          <p:nvPr/>
        </p:nvSpPr>
        <p:spPr>
          <a:xfrm>
            <a:off x="-7098619" y="11757513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SUMMARY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CAA57C78-E1F6-AB7E-9AC7-090C8D3D5995}"/>
              </a:ext>
            </a:extLst>
          </p:cNvPr>
          <p:cNvSpPr txBox="1">
            <a:spLocks/>
          </p:cNvSpPr>
          <p:nvPr/>
        </p:nvSpPr>
        <p:spPr>
          <a:xfrm>
            <a:off x="-18988694" y="-1325884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BASELINE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STRATEGY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344954A3-6DDB-7A31-51F6-431FFC84F33B}"/>
              </a:ext>
            </a:extLst>
          </p:cNvPr>
          <p:cNvSpPr txBox="1">
            <a:spLocks/>
          </p:cNvSpPr>
          <p:nvPr/>
        </p:nvSpPr>
        <p:spPr>
          <a:xfrm>
            <a:off x="-17277787" y="-4287619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THE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MARKET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PORTFOLIO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3A74C02-8332-E6D6-3481-E2A56DC28ED3}"/>
              </a:ext>
            </a:extLst>
          </p:cNvPr>
          <p:cNvSpPr txBox="1">
            <a:spLocks/>
          </p:cNvSpPr>
          <p:nvPr/>
        </p:nvSpPr>
        <p:spPr>
          <a:xfrm>
            <a:off x="-14661107" y="-6429845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cs typeface="Calibri Light"/>
              </a:rPr>
              <a:t>IMPLEMENTATION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3755DF6-FE9D-28F7-4C80-2A97EC47CBEE}"/>
              </a:ext>
            </a:extLst>
          </p:cNvPr>
          <p:cNvSpPr txBox="1">
            <a:spLocks/>
          </p:cNvSpPr>
          <p:nvPr/>
        </p:nvSpPr>
        <p:spPr>
          <a:xfrm>
            <a:off x="-11268051" y="-7781316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LQ AND VOL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7193CF16-7BCD-9ED8-DC59-58E2782B7BC6}"/>
              </a:ext>
            </a:extLst>
          </p:cNvPr>
          <p:cNvSpPr txBox="1">
            <a:spLocks/>
          </p:cNvSpPr>
          <p:nvPr/>
        </p:nvSpPr>
        <p:spPr>
          <a:xfrm>
            <a:off x="-7501182" y="-7695052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CHOICE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OF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LAMBDA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C2A4A14-364C-68F4-5FDC-703411C17765}"/>
              </a:ext>
            </a:extLst>
          </p:cNvPr>
          <p:cNvSpPr txBox="1">
            <a:spLocks/>
          </p:cNvSpPr>
          <p:nvPr/>
        </p:nvSpPr>
        <p:spPr>
          <a:xfrm>
            <a:off x="-4180012" y="-6429844"/>
            <a:ext cx="2752354" cy="2709275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LAMBDA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=</a:t>
            </a:r>
          </a:p>
          <a:p>
            <a:pPr algn="ctr"/>
            <a:r>
              <a:rPr lang="en-US" sz="2200">
                <a:solidFill>
                  <a:schemeClr val="bg1"/>
                </a:solidFill>
                <a:cs typeface="Calibri Light"/>
              </a:rPr>
              <a:t>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1CDDFA9-15FC-E3BE-6451-5EFC131628FB}"/>
              </a:ext>
            </a:extLst>
          </p:cNvPr>
          <p:cNvSpPr txBox="1">
            <a:spLocks/>
          </p:cNvSpPr>
          <p:nvPr/>
        </p:nvSpPr>
        <p:spPr>
          <a:xfrm>
            <a:off x="1168361" y="1937777"/>
            <a:ext cx="3068655" cy="3011199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NUMBER</a:t>
            </a:r>
          </a:p>
          <a:p>
            <a:pPr algn="ctr"/>
            <a:r>
              <a:rPr lang="en-US" sz="2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OF</a:t>
            </a:r>
          </a:p>
          <a:p>
            <a:pPr algn="ctr"/>
            <a:r>
              <a:rPr lang="en-US" sz="22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TRANSACTIO-NS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C528F4F-5429-D89E-4869-4757FE47F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185" y="1425649"/>
            <a:ext cx="10055229" cy="41679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defTabSz="868680">
              <a:spcBef>
                <a:spcPts val="950"/>
              </a:spcBef>
              <a:buNone/>
            </a:pPr>
            <a:r>
              <a:rPr lang="it-IT" sz="2650" kern="1200" err="1">
                <a:latin typeface="Cambria"/>
                <a:ea typeface="Cambria"/>
                <a:cs typeface="Calibri"/>
              </a:rPr>
              <a:t>We</a:t>
            </a:r>
            <a:r>
              <a:rPr lang="it-IT" sz="2650" kern="1200">
                <a:latin typeface="Cambria"/>
                <a:ea typeface="Cambria"/>
                <a:cs typeface="Calibri"/>
              </a:rPr>
              <a:t> </a:t>
            </a:r>
            <a:r>
              <a:rPr lang="it-IT" sz="2650" kern="1200" err="1">
                <a:latin typeface="Cambria"/>
                <a:ea typeface="Cambria"/>
                <a:cs typeface="Calibri"/>
              </a:rPr>
              <a:t>define</a:t>
            </a:r>
            <a:r>
              <a:rPr lang="it-IT" sz="2650" kern="1200">
                <a:latin typeface="Cambria"/>
                <a:ea typeface="Cambria"/>
                <a:cs typeface="Calibri"/>
              </a:rPr>
              <a:t>:</a:t>
            </a:r>
          </a:p>
          <a:p>
            <a:pPr marL="217170" indent="-217170" defTabSz="868680">
              <a:spcBef>
                <a:spcPts val="950"/>
              </a:spcBef>
            </a:pPr>
            <a:endParaRPr lang="it-IT" sz="2650" kern="1200">
              <a:latin typeface="Cambria"/>
              <a:ea typeface="Cambria"/>
              <a:cs typeface="Calibri"/>
            </a:endParaRPr>
          </a:p>
          <a:p>
            <a:pPr marL="0" indent="0" defTabSz="868680">
              <a:spcBef>
                <a:spcPts val="950"/>
              </a:spcBef>
              <a:buNone/>
            </a:pPr>
            <a:endParaRPr lang="it-IT" sz="2650" kern="1200">
              <a:latin typeface="Cambria"/>
              <a:ea typeface="Cambria"/>
              <a:cs typeface="Calibri"/>
            </a:endParaRPr>
          </a:p>
          <a:p>
            <a:pPr marL="0" indent="0" defTabSz="868680">
              <a:spcBef>
                <a:spcPts val="950"/>
              </a:spcBef>
              <a:buNone/>
            </a:pPr>
            <a:endParaRPr lang="it-IT" sz="2650" kern="1200">
              <a:latin typeface="Cambria"/>
              <a:ea typeface="Cambria"/>
              <a:cs typeface="Calibri"/>
            </a:endParaRPr>
          </a:p>
          <a:p>
            <a:pPr marL="0" indent="0" defTabSz="868680">
              <a:spcBef>
                <a:spcPts val="950"/>
              </a:spcBef>
              <a:buNone/>
            </a:pPr>
            <a:r>
              <a:rPr lang="it-IT" sz="2650" kern="1200" err="1">
                <a:latin typeface="Cambria"/>
                <a:ea typeface="Cambria"/>
                <a:cs typeface="Calibri"/>
              </a:rPr>
              <a:t>Requirement</a:t>
            </a:r>
            <a:r>
              <a:rPr lang="it-IT" sz="2650" kern="1200">
                <a:latin typeface="Cambria"/>
                <a:ea typeface="Cambria"/>
                <a:cs typeface="Calibri"/>
              </a:rPr>
              <a:t> </a:t>
            </a:r>
            <a:r>
              <a:rPr lang="it-IT" sz="2650" kern="1200" err="1">
                <a:latin typeface="Cambria"/>
                <a:ea typeface="Cambria"/>
                <a:cs typeface="Calibri"/>
              </a:rPr>
              <a:t>captured</a:t>
            </a:r>
            <a:r>
              <a:rPr lang="it-IT" sz="2650" kern="1200">
                <a:latin typeface="Cambria"/>
                <a:ea typeface="Cambria"/>
                <a:cs typeface="Calibri"/>
              </a:rPr>
              <a:t> by:</a:t>
            </a:r>
          </a:p>
          <a:p>
            <a:pPr marL="0" indent="0" defTabSz="868680">
              <a:spcBef>
                <a:spcPts val="950"/>
              </a:spcBef>
              <a:buNone/>
            </a:pPr>
            <a:endParaRPr lang="it-IT" sz="2650">
              <a:latin typeface="Cambria"/>
              <a:ea typeface="Calibri" panose="020F0502020204030204"/>
              <a:cs typeface="Calibri"/>
            </a:endParaRPr>
          </a:p>
          <a:p>
            <a:pPr marL="0" indent="0" defTabSz="868680">
              <a:spcBef>
                <a:spcPts val="950"/>
              </a:spcBef>
              <a:buNone/>
            </a:pPr>
            <a:r>
              <a:rPr lang="it-IT" sz="2650" err="1">
                <a:latin typeface="Cambria"/>
                <a:ea typeface="Calibri" panose="020F0502020204030204"/>
                <a:cs typeface="Calibri"/>
              </a:rPr>
              <a:t>Number</a:t>
            </a:r>
            <a:r>
              <a:rPr lang="it-IT" sz="2650">
                <a:latin typeface="Cambria"/>
                <a:ea typeface="Calibri" panose="020F0502020204030204"/>
                <a:cs typeface="Calibri"/>
              </a:rPr>
              <a:t> of </a:t>
            </a:r>
            <a:r>
              <a:rPr lang="it-IT" sz="2650" err="1">
                <a:latin typeface="Cambria"/>
                <a:ea typeface="Calibri" panose="020F0502020204030204"/>
                <a:cs typeface="Calibri"/>
              </a:rPr>
              <a:t>transactions</a:t>
            </a:r>
            <a:r>
              <a:rPr lang="it-IT" sz="2650">
                <a:latin typeface="Cambria"/>
                <a:ea typeface="Calibri" panose="020F0502020204030204"/>
                <a:cs typeface="Calibri"/>
              </a:rPr>
              <a:t> </a:t>
            </a:r>
            <a:r>
              <a:rPr lang="it-IT" sz="2650" err="1">
                <a:latin typeface="Cambria"/>
                <a:ea typeface="Calibri" panose="020F0502020204030204"/>
                <a:cs typeface="Calibri"/>
              </a:rPr>
              <a:t>needs</a:t>
            </a:r>
            <a:r>
              <a:rPr lang="it-IT" sz="2650">
                <a:latin typeface="Cambria"/>
                <a:ea typeface="Calibri" panose="020F0502020204030204"/>
                <a:cs typeface="Calibri"/>
              </a:rPr>
              <a:t> to be </a:t>
            </a:r>
            <a:r>
              <a:rPr lang="it-IT" sz="2650" err="1">
                <a:latin typeface="Cambria"/>
                <a:ea typeface="Calibri" panose="020F0502020204030204"/>
                <a:cs typeface="Calibri"/>
              </a:rPr>
              <a:t>kept</a:t>
            </a:r>
            <a:r>
              <a:rPr lang="it-IT" sz="2650">
                <a:latin typeface="Cambria"/>
                <a:ea typeface="Calibri" panose="020F0502020204030204"/>
                <a:cs typeface="Calibri"/>
              </a:rPr>
              <a:t> low, </a:t>
            </a:r>
          </a:p>
          <a:p>
            <a:pPr marL="0" indent="0" defTabSz="868680">
              <a:spcBef>
                <a:spcPts val="950"/>
              </a:spcBef>
              <a:buNone/>
            </a:pPr>
            <a:r>
              <a:rPr lang="it-IT" sz="2650">
                <a:latin typeface="Cambria"/>
                <a:ea typeface="Calibri" panose="020F0502020204030204"/>
                <a:cs typeface="Calibri"/>
              </a:rPr>
              <a:t>to </a:t>
            </a:r>
            <a:r>
              <a:rPr lang="it-IT" sz="2650" err="1">
                <a:latin typeface="Cambria"/>
                <a:ea typeface="Calibri" panose="020F0502020204030204"/>
                <a:cs typeface="Calibri"/>
              </a:rPr>
              <a:t>minimize</a:t>
            </a:r>
            <a:r>
              <a:rPr lang="it-IT" sz="2650">
                <a:latin typeface="Cambria"/>
                <a:ea typeface="Calibri" panose="020F0502020204030204"/>
                <a:cs typeface="Calibri"/>
              </a:rPr>
              <a:t> </a:t>
            </a:r>
            <a:r>
              <a:rPr lang="it-IT" sz="2650" err="1">
                <a:latin typeface="Cambria"/>
                <a:ea typeface="Calibri" panose="020F0502020204030204"/>
                <a:cs typeface="Calibri"/>
              </a:rPr>
              <a:t>custodial</a:t>
            </a:r>
            <a:r>
              <a:rPr lang="it-IT" sz="2650">
                <a:latin typeface="Cambria"/>
                <a:ea typeface="Calibri" panose="020F0502020204030204"/>
                <a:cs typeface="Calibri"/>
              </a:rPr>
              <a:t> </a:t>
            </a:r>
            <a:r>
              <a:rPr lang="it-IT" sz="2650" err="1">
                <a:latin typeface="Cambria"/>
                <a:ea typeface="Calibri" panose="020F0502020204030204"/>
                <a:cs typeface="Calibri"/>
              </a:rPr>
              <a:t>fees</a:t>
            </a:r>
            <a:r>
              <a:rPr lang="it-IT" sz="2650">
                <a:latin typeface="Cambria"/>
                <a:ea typeface="Calibri" panose="020F0502020204030204"/>
                <a:cs typeface="Calibri"/>
              </a:rPr>
              <a:t> and </a:t>
            </a:r>
            <a:r>
              <a:rPr lang="it-IT" sz="2650" err="1">
                <a:latin typeface="Cambria"/>
                <a:ea typeface="Calibri" panose="020F0502020204030204"/>
                <a:cs typeface="Calibri"/>
              </a:rPr>
              <a:t>transaction</a:t>
            </a:r>
            <a:r>
              <a:rPr lang="it-IT" sz="2650">
                <a:latin typeface="Cambria"/>
                <a:ea typeface="Calibri" panose="020F0502020204030204"/>
                <a:cs typeface="Calibri"/>
              </a:rPr>
              <a:t> costs</a:t>
            </a:r>
            <a:endParaRPr lang="it-IT">
              <a:latin typeface="Cambria"/>
              <a:ea typeface="Cambria"/>
            </a:endParaRPr>
          </a:p>
          <a:p>
            <a:pPr marL="217170" indent="-217170" defTabSz="868680">
              <a:spcBef>
                <a:spcPts val="950"/>
              </a:spcBef>
            </a:pPr>
            <a:endParaRPr lang="it-IT" sz="2650">
              <a:latin typeface="Cambria"/>
              <a:ea typeface="Calibri" panose="020F0502020204030204"/>
              <a:cs typeface="Calibri"/>
            </a:endParaRPr>
          </a:p>
          <a:p>
            <a:pPr marL="0" indent="0" defTabSz="868680">
              <a:buNone/>
            </a:pPr>
            <a:endParaRPr lang="it-IT">
              <a:latin typeface="Cambria"/>
              <a:ea typeface="Calibri" panose="020F0502020204030204"/>
              <a:cs typeface="Calibri"/>
            </a:endParaRPr>
          </a:p>
        </p:txBody>
      </p:sp>
      <p:pic>
        <p:nvPicPr>
          <p:cNvPr id="11" name="Immagine 3" descr="Immagine che contiene testo, Carattere, linea, tipografia&#10;&#10;Descrizione generata automaticamente">
            <a:extLst>
              <a:ext uri="{FF2B5EF4-FFF2-40B4-BE49-F238E27FC236}">
                <a16:creationId xmlns:a16="http://schemas.microsoft.com/office/drawing/2014/main" id="{EE85BADE-509E-25E0-8F1D-C72540669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234" y="1147361"/>
            <a:ext cx="5386309" cy="882907"/>
          </a:xfrm>
          <a:prstGeom prst="rect">
            <a:avLst/>
          </a:prstGeom>
        </p:spPr>
      </p:pic>
      <p:pic>
        <p:nvPicPr>
          <p:cNvPr id="14" name="Immagine 17" descr="Immagine che contiene Carattere, bianco, Elementi grafici, testo&#10;&#10;Descrizione generata automaticamente">
            <a:extLst>
              <a:ext uri="{FF2B5EF4-FFF2-40B4-BE49-F238E27FC236}">
                <a16:creationId xmlns:a16="http://schemas.microsoft.com/office/drawing/2014/main" id="{694879E5-3E18-8FF0-EDE0-2B61959CB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419" y="3162917"/>
            <a:ext cx="2623103" cy="91776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233F07C-7CBE-B3A2-9E21-6F74271E5955}"/>
              </a:ext>
            </a:extLst>
          </p:cNvPr>
          <p:cNvSpPr txBox="1">
            <a:spLocks/>
          </p:cNvSpPr>
          <p:nvPr/>
        </p:nvSpPr>
        <p:spPr>
          <a:xfrm>
            <a:off x="-772584" y="-2432939"/>
            <a:ext cx="2033487" cy="2076672"/>
          </a:xfrm>
          <a:prstGeom prst="ellipse">
            <a:avLst/>
          </a:prstGeom>
          <a:solidFill>
            <a:srgbClr val="420918"/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EXPOSURE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TO</a:t>
            </a:r>
          </a:p>
          <a:p>
            <a:pPr algn="ctr"/>
            <a:r>
              <a:rPr lang="en-US" sz="1800">
                <a:solidFill>
                  <a:schemeClr val="bg1"/>
                </a:solidFill>
                <a:latin typeface="Cambria"/>
                <a:ea typeface="Cambria"/>
                <a:cs typeface="Calibri Light"/>
              </a:rPr>
              <a:t>DIFFERENT SECTORS</a:t>
            </a:r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97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1604</Words>
  <Application>Microsoft Macintosh PowerPoint</Application>
  <PresentationFormat>Widescreen</PresentationFormat>
  <Paragraphs>614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Construction Through Mixed-Integer Programming at Grantham, Mayo, Van Otterloo and Company</dc:title>
  <dc:creator>Edoardo Tarcisio Visconti</dc:creator>
  <cp:lastModifiedBy>Edoardo Tarcisio Visconti</cp:lastModifiedBy>
  <cp:revision>3</cp:revision>
  <dcterms:created xsi:type="dcterms:W3CDTF">2023-11-10T06:58:24Z</dcterms:created>
  <dcterms:modified xsi:type="dcterms:W3CDTF">2023-11-26T14:25:07Z</dcterms:modified>
</cp:coreProperties>
</file>